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1" r:id="rId4"/>
    <p:sldId id="345" r:id="rId5"/>
    <p:sldId id="346" r:id="rId6"/>
    <p:sldId id="328" r:id="rId7"/>
    <p:sldId id="329" r:id="rId8"/>
    <p:sldId id="330" r:id="rId9"/>
    <p:sldId id="333" r:id="rId10"/>
    <p:sldId id="342" r:id="rId11"/>
    <p:sldId id="304" r:id="rId12"/>
    <p:sldId id="335" r:id="rId13"/>
    <p:sldId id="331" r:id="rId14"/>
    <p:sldId id="334" r:id="rId15"/>
    <p:sldId id="332" r:id="rId16"/>
    <p:sldId id="336" r:id="rId17"/>
    <p:sldId id="339" r:id="rId18"/>
    <p:sldId id="303" r:id="rId19"/>
    <p:sldId id="337" r:id="rId20"/>
    <p:sldId id="306" r:id="rId21"/>
    <p:sldId id="270" r:id="rId22"/>
    <p:sldId id="288" r:id="rId23"/>
    <p:sldId id="285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936">
          <p15:clr>
            <a:srgbClr val="A4A3A4"/>
          </p15:clr>
        </p15:guide>
        <p15:guide id="4" pos="2880">
          <p15:clr>
            <a:srgbClr val="A4A3A4"/>
          </p15:clr>
        </p15:guide>
        <p15:guide id="5" pos="192">
          <p15:clr>
            <a:srgbClr val="A4A3A4"/>
          </p15:clr>
        </p15:guide>
        <p15:guide id="6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334"/>
    <a:srgbClr val="ECC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89481" autoAdjust="0"/>
  </p:normalViewPr>
  <p:slideViewPr>
    <p:cSldViewPr showGuides="1">
      <p:cViewPr varScale="1">
        <p:scale>
          <a:sx n="117" d="100"/>
          <a:sy n="117" d="100"/>
        </p:scale>
        <p:origin x="1976" y="168"/>
      </p:cViewPr>
      <p:guideLst>
        <p:guide orient="horz" pos="2352"/>
        <p:guide orient="horz" pos="288"/>
        <p:guide orient="horz" pos="3936"/>
        <p:guide pos="2880"/>
        <p:guide pos="192"/>
        <p:guide pos="56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6900-180B-4B27-9138-57A1033C77A6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25D5-0F32-4A47-B20F-07FF8B3C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5218429-7448-4D40-AF77-CA26B07AC732}" type="datetimeFigureOut">
              <a:rPr lang="en-US" smtClean="0"/>
              <a:pPr/>
              <a:t>11/29/21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ED018CE-A928-43A4-901E-8EFDBDB72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8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0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4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018CE-A928-43A4-901E-8EFDBDB72A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8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9144000" cy="762000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181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8EC7-43EB-403A-9723-D562DA5478A1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26695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981200"/>
            <a:ext cx="4191000" cy="3886200"/>
          </a:xfrm>
        </p:spPr>
        <p:txBody>
          <a:bodyPr anchor="t"/>
          <a:lstStyle>
            <a:lvl1pPr algn="r">
              <a:defRPr sz="28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Bullets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447801"/>
            <a:ext cx="4191000" cy="533400"/>
          </a:xfrm>
        </p:spPr>
        <p:txBody>
          <a:bodyPr anchor="t">
            <a:no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| 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2512-4148-4292-94D7-6C216D2D2A61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9675-BC01-43D3-A364-684E35F5E19D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562"/>
            <a:ext cx="40401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562"/>
            <a:ext cx="40417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623C-ECD3-49D2-A2F4-990FA82D96E5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3A8B-2D63-47FA-BC63-D1D8A7FB847F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27B-CBC0-40E4-8761-88082EAB2D0B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BE91-5DC2-4733-BB46-CBC9DAE58C3E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E75-AC8A-4023-B7A6-615C038C324C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04FC-4AA4-400F-A636-65B17B0DE0E7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3588-65F4-46A9-A9DF-9EABB6D92ADA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1B482-9136-2F4B-842E-97E523D4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0826A-EBDF-2741-9553-CFFEBB11833A}" type="datetimeFigureOut">
              <a:rPr lang="en-US"/>
              <a:pPr/>
              <a:t>11/29/21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ademic M5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2D26-4B2F-4B1D-9C8F-D464B0A6919A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990600"/>
            <a:ext cx="4572000" cy="381000"/>
          </a:xfrm>
        </p:spPr>
        <p:txBody>
          <a:bodyPr>
            <a:noAutofit/>
          </a:bodyPr>
          <a:lstStyle>
            <a:lvl1pPr algn="r">
              <a:buNone/>
              <a:defRPr sz="24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-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7325-8033-4C66-8A8F-B9EB6ED44DAC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I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266950" cy="2743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505-4CD7-436B-921B-D45ED2FFAA74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64D1-CE3C-4E60-A6E7-71D5F728D4DB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Section Header"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FFE-41A4-40B6-AB65-34CD298FE74F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E03-3092-4827-A1DB-C22F10A12037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16C9-29A5-4651-AEA5-9DAD63BF97A2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1CAB-78CB-4F3E-9CEC-581814B7E427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799" y="609600"/>
            <a:ext cx="7297271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9B48E26-A142-4FBD-91D5-10FB60E981AD}" type="datetime1">
              <a:rPr lang="en-US" smtClean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84AC16A-3E0C-4FC9-85B0-AE320072D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5" r:id="rId5"/>
    <p:sldLayoutId id="2147483666" r:id="rId6"/>
    <p:sldLayoutId id="2147483662" r:id="rId7"/>
    <p:sldLayoutId id="2147483663" r:id="rId8"/>
    <p:sldLayoutId id="2147483664" r:id="rId9"/>
    <p:sldLayoutId id="214748366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8623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brookwoodsport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brookwoodsports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ghsa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3600" dirty="0" smtClean="0">
                <a:latin typeface="Academic M54" pitchFamily="2" charset="0"/>
              </a:rPr>
              <a:t>2022</a:t>
            </a:r>
            <a:r>
              <a:rPr lang="en-US" sz="3600" dirty="0" smtClean="0">
                <a:latin typeface="Academic M54" pitchFamily="2" charset="0"/>
              </a:rPr>
              <a:t> </a:t>
            </a:r>
            <a:r>
              <a:rPr lang="en-US" sz="3600" dirty="0">
                <a:latin typeface="Academic M54" pitchFamily="2" charset="0"/>
              </a:rPr>
              <a:t>BHS Tennis Preseason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cademic M54" pitchFamily="2" charset="0"/>
              </a:rPr>
              <a:t>December </a:t>
            </a:r>
            <a:r>
              <a:rPr lang="en-US" dirty="0" smtClean="0">
                <a:latin typeface="Academic M54" pitchFamily="2" charset="0"/>
              </a:rPr>
              <a:t>1, 2021</a:t>
            </a:r>
            <a:endParaRPr lang="en-US" dirty="0">
              <a:latin typeface="Academic M5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</a:t>
            </a:r>
            <a:r>
              <a:rPr lang="en-US" dirty="0"/>
              <a:t>, 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764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			</a:t>
            </a:r>
          </a:p>
          <a:p>
            <a:r>
              <a:rPr lang="en-US" sz="1900" dirty="0"/>
              <a:t>January </a:t>
            </a:r>
            <a:r>
              <a:rPr lang="en-US" sz="1900" dirty="0" smtClean="0"/>
              <a:t>11th</a:t>
            </a:r>
            <a:r>
              <a:rPr lang="en-US" sz="1900" dirty="0"/>
              <a:t>		</a:t>
            </a:r>
            <a:r>
              <a:rPr lang="en-US" sz="1900" b="1" dirty="0"/>
              <a:t>GIRLS</a:t>
            </a:r>
            <a:r>
              <a:rPr lang="en-US" sz="1900" dirty="0"/>
              <a:t> tryout meeting  </a:t>
            </a:r>
            <a:r>
              <a:rPr lang="en-US" sz="1900" dirty="0" smtClean="0"/>
              <a:t>in E4</a:t>
            </a:r>
            <a:endParaRPr lang="en-US" sz="1900" dirty="0"/>
          </a:p>
          <a:p>
            <a:r>
              <a:rPr lang="en-US" sz="1900" dirty="0"/>
              <a:t>January ?                                 Concussion testing- F Hall Comp Lab</a:t>
            </a:r>
          </a:p>
          <a:p>
            <a:r>
              <a:rPr lang="en-US" sz="1900" dirty="0"/>
              <a:t>January? 	                            </a:t>
            </a:r>
            <a:r>
              <a:rPr lang="en-US" sz="1900" b="1" dirty="0"/>
              <a:t>BOYS</a:t>
            </a:r>
            <a:r>
              <a:rPr lang="en-US" sz="1900" dirty="0"/>
              <a:t> tryout meeting __________                                                   </a:t>
            </a:r>
          </a:p>
          <a:p>
            <a:r>
              <a:rPr lang="en-US" sz="1900" dirty="0"/>
              <a:t>January </a:t>
            </a:r>
            <a:r>
              <a:rPr lang="en-US" sz="1900" dirty="0" smtClean="0"/>
              <a:t>13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-14th </a:t>
            </a:r>
            <a:r>
              <a:rPr lang="en-US" sz="1900" dirty="0"/>
              <a:t>		</a:t>
            </a:r>
            <a:r>
              <a:rPr lang="en-US" sz="1900" b="1" dirty="0" smtClean="0"/>
              <a:t>GIRLS</a:t>
            </a:r>
            <a:r>
              <a:rPr lang="en-US" sz="1900" dirty="0" smtClean="0"/>
              <a:t> </a:t>
            </a:r>
            <a:r>
              <a:rPr lang="en-US" sz="1900" dirty="0"/>
              <a:t>tryout </a:t>
            </a:r>
            <a:r>
              <a:rPr lang="en-US" sz="1900" dirty="0" smtClean="0"/>
              <a:t>dates</a:t>
            </a:r>
            <a:endParaRPr lang="en-US" sz="1900" dirty="0"/>
          </a:p>
          <a:p>
            <a:r>
              <a:rPr lang="en-US" sz="1900" dirty="0"/>
              <a:t>January ?             		</a:t>
            </a:r>
            <a:r>
              <a:rPr lang="en-US" sz="1900" b="1" dirty="0"/>
              <a:t>BOYS</a:t>
            </a:r>
            <a:r>
              <a:rPr lang="en-US" sz="1900" dirty="0"/>
              <a:t> tryout</a:t>
            </a:r>
          </a:p>
          <a:p>
            <a:r>
              <a:rPr lang="en-US" sz="1900" dirty="0"/>
              <a:t>January </a:t>
            </a:r>
            <a:r>
              <a:rPr lang="en-US" sz="1900" dirty="0" smtClean="0"/>
              <a:t>27th    </a:t>
            </a:r>
            <a:r>
              <a:rPr lang="en-US" sz="1900" dirty="0"/>
              <a:t>		</a:t>
            </a:r>
            <a:r>
              <a:rPr lang="en-US" sz="1900" dirty="0" smtClean="0"/>
              <a:t>Kickoff Meeting-BHS @ 6:30PM</a:t>
            </a:r>
            <a:endParaRPr lang="en-US" sz="1900" dirty="0"/>
          </a:p>
          <a:p>
            <a:r>
              <a:rPr lang="en-US" sz="1900" dirty="0"/>
              <a:t>Feb or March 		Varsity Tournament (TBA)	</a:t>
            </a:r>
          </a:p>
          <a:p>
            <a:pPr marL="0" indent="0">
              <a:buNone/>
            </a:pPr>
            <a:r>
              <a:rPr lang="en-US" sz="1900" dirty="0"/>
              <a:t>	                                 </a:t>
            </a:r>
          </a:p>
          <a:p>
            <a:r>
              <a:rPr lang="en-US" sz="1900" dirty="0"/>
              <a:t>May ???                      	Banquet		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2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BrookwoodTennis.com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2020, </a:t>
            </a:r>
            <a:r>
              <a:rPr lang="en-US" dirty="0"/>
              <a:t>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3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PAPERWORK DUE?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/>
              <a:t>GIRLS Tryout Paperwork is Due on </a:t>
            </a:r>
            <a:r>
              <a:rPr lang="en-US" b="1" u="sng" cap="small" dirty="0">
                <a:solidFill>
                  <a:srgbClr val="862334"/>
                </a:solidFill>
              </a:rPr>
              <a:t>January </a:t>
            </a:r>
            <a:r>
              <a:rPr lang="en-US" b="1" u="sng" cap="small" dirty="0" smtClean="0">
                <a:solidFill>
                  <a:srgbClr val="862334"/>
                </a:solidFill>
              </a:rPr>
              <a:t>8th, </a:t>
            </a:r>
            <a:r>
              <a:rPr lang="is-IS" b="1" u="sng" cap="small" dirty="0" smtClean="0">
                <a:solidFill>
                  <a:srgbClr val="862334"/>
                </a:solidFill>
              </a:rPr>
              <a:t>2021</a:t>
            </a:r>
            <a:r>
              <a:rPr lang="en-US" b="1" cap="small" dirty="0" smtClean="0"/>
              <a:t>  </a:t>
            </a:r>
            <a:r>
              <a:rPr lang="en-US" b="1" cap="small" dirty="0"/>
              <a:t>2:20pm  Room </a:t>
            </a:r>
            <a:r>
              <a:rPr lang="en-US" b="1" cap="small" dirty="0" smtClean="0"/>
              <a:t>E4  </a:t>
            </a:r>
            <a:endParaRPr lang="en-US" b="1" u="sng" cap="small" dirty="0"/>
          </a:p>
          <a:p>
            <a:r>
              <a:rPr lang="en-US" b="1" cap="small" dirty="0"/>
              <a:t>BOYS Tryout Paperwork is Due on </a:t>
            </a:r>
            <a:r>
              <a:rPr lang="en-US" b="1" u="sng" cap="small" dirty="0">
                <a:solidFill>
                  <a:srgbClr val="862334"/>
                </a:solidFill>
              </a:rPr>
              <a:t>January 8, </a:t>
            </a:r>
            <a:r>
              <a:rPr lang="is-IS" b="1" u="sng" cap="small" dirty="0" smtClean="0">
                <a:solidFill>
                  <a:srgbClr val="862334"/>
                </a:solidFill>
              </a:rPr>
              <a:t>2021</a:t>
            </a:r>
            <a:r>
              <a:rPr lang="en-US" b="1" cap="small" dirty="0" smtClean="0"/>
              <a:t>  </a:t>
            </a:r>
            <a:r>
              <a:rPr lang="en-US" b="1" cap="small" dirty="0"/>
              <a:t>2:20 pm  Room E37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>
                <a:ea typeface="+mj-ea"/>
              </a:rPr>
              <a:t>What is Required to Tryout?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CURRENT PHYSICAL (GOOD FOR 1 CALENDAR YEAR)</a:t>
            </a:r>
          </a:p>
          <a:p>
            <a:pPr lvl="1"/>
            <a:r>
              <a:rPr lang="en-US">
                <a:latin typeface="Calibri" charset="0"/>
              </a:rPr>
              <a:t>USE </a:t>
            </a:r>
            <a:r>
              <a:rPr lang="en-US" b="1" u="sng">
                <a:latin typeface="Calibri" charset="0"/>
              </a:rPr>
              <a:t>BROOKWOOD FORM </a:t>
            </a:r>
            <a:r>
              <a:rPr lang="en-US">
                <a:latin typeface="Calibri" charset="0"/>
              </a:rPr>
              <a:t>– </a:t>
            </a:r>
            <a:r>
              <a:rPr lang="en-US">
                <a:latin typeface="Calibri" charset="0"/>
                <a:hlinkClick r:id="rId2"/>
              </a:rPr>
              <a:t>WWW.BROOKWOODSPORTS.COM 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</a:rPr>
              <a:t>MAKE SURE ALL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HIGHLIGHTED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BLANKS ARE FILLED IN / SIGNED</a:t>
            </a:r>
          </a:p>
          <a:p>
            <a:pPr lvl="1"/>
            <a:r>
              <a:rPr lang="en-US">
                <a:latin typeface="Calibri" charset="0"/>
              </a:rPr>
              <a:t>WE MUST HAVE DATE &amp; SIGNATURE FROM DOCTOR!!!</a:t>
            </a:r>
          </a:p>
        </p:txBody>
      </p:sp>
    </p:spTree>
    <p:extLst>
      <p:ext uri="{BB962C8B-B14F-4D97-AF65-F5344CB8AC3E}">
        <p14:creationId xmlns:p14="http://schemas.microsoft.com/office/powerpoint/2010/main" val="115483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>
                <a:ea typeface="+mj-ea"/>
              </a:rPr>
              <a:t>What is Required to Tryout?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>
              <a:defRPr/>
            </a:pPr>
            <a:r>
              <a:rPr lang="en-US" b="1" cap="small" dirty="0">
                <a:ea typeface="+mn-ea"/>
              </a:rPr>
              <a:t>Completed IMPACT Concussion Testing</a:t>
            </a:r>
          </a:p>
          <a:p>
            <a:pPr marL="457200" lvl="1" indent="0">
              <a:buNone/>
              <a:defRPr/>
            </a:pPr>
            <a:r>
              <a:rPr lang="en-US" cap="small" dirty="0">
                <a:ea typeface="+mn-ea"/>
              </a:rPr>
              <a:t>This Test is only Required every other year</a:t>
            </a:r>
          </a:p>
          <a:p>
            <a:pPr lvl="1">
              <a:defRPr/>
            </a:pPr>
            <a:r>
              <a:rPr lang="en-US" cap="small" dirty="0"/>
              <a:t>Concussion test - </a:t>
            </a:r>
            <a:endParaRPr lang="en-US" cap="small" dirty="0">
              <a:ea typeface="+mn-ea"/>
            </a:endParaRPr>
          </a:p>
          <a:p>
            <a:pPr marL="457200" lvl="1" indent="0">
              <a:buNone/>
              <a:defRPr/>
            </a:pPr>
            <a:r>
              <a:rPr lang="en-US" cap="small" dirty="0"/>
              <a:t>    F Hall computer lab</a:t>
            </a:r>
            <a:endParaRPr lang="en-US" cap="smal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917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>
                <a:ea typeface="+mj-ea"/>
              </a:rPr>
              <a:t>What is Required to Tryout?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SIGNED CONCUSSION FORM</a:t>
            </a:r>
          </a:p>
          <a:p>
            <a:pPr lvl="1"/>
            <a:r>
              <a:rPr lang="en-US">
                <a:latin typeface="Calibri" charset="0"/>
              </a:rPr>
              <a:t>STATE MANDATED – </a:t>
            </a:r>
            <a:r>
              <a:rPr lang="en-US">
                <a:latin typeface="Calibri" charset="0"/>
                <a:hlinkClick r:id="rId2"/>
              </a:rPr>
              <a:t>WWW.BROOKWOODSPORTS.COM</a:t>
            </a:r>
          </a:p>
          <a:p>
            <a:pPr lvl="1"/>
            <a:r>
              <a:rPr lang="en-US">
                <a:latin typeface="Calibri" charset="0"/>
              </a:rPr>
              <a:t>KEEP 1 COPY – BRING IN THE OTHER COPY TO COACH </a:t>
            </a:r>
          </a:p>
          <a:p>
            <a:pPr lvl="1"/>
            <a:r>
              <a:rPr lang="en-US">
                <a:latin typeface="Calibri" charset="0"/>
              </a:rPr>
              <a:t>THIS IS A STATE REQUIREMENT</a:t>
            </a:r>
          </a:p>
        </p:txBody>
      </p:sp>
    </p:spTree>
    <p:extLst>
      <p:ext uri="{BB962C8B-B14F-4D97-AF65-F5344CB8AC3E}">
        <p14:creationId xmlns:p14="http://schemas.microsoft.com/office/powerpoint/2010/main" val="27791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TRYOUTS – F.A.Q.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Tryouts begin during period of Jan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(Weather Permitting). </a:t>
            </a:r>
            <a:endParaRPr lang="is-IS" dirty="0"/>
          </a:p>
          <a:p>
            <a:r>
              <a:rPr lang="en-US" dirty="0"/>
              <a:t>Tryouts begin January 21st, </a:t>
            </a:r>
            <a:r>
              <a:rPr lang="is-IS" dirty="0" smtClean="0"/>
              <a:t>2021 </a:t>
            </a:r>
            <a:r>
              <a:rPr lang="is-IS" dirty="0"/>
              <a:t>for BOYS</a:t>
            </a:r>
            <a:endParaRPr lang="en-US" dirty="0"/>
          </a:p>
          <a:p>
            <a:r>
              <a:rPr lang="en-US" dirty="0"/>
              <a:t>Tryout locations </a:t>
            </a:r>
          </a:p>
          <a:p>
            <a:pPr lvl="1"/>
            <a:r>
              <a:rPr lang="en-US" dirty="0"/>
              <a:t>Girls -  </a:t>
            </a:r>
            <a:r>
              <a:rPr lang="en-US" dirty="0" smtClean="0"/>
              <a:t>Brightwater</a:t>
            </a:r>
            <a:endParaRPr lang="en-US" dirty="0"/>
          </a:p>
          <a:p>
            <a:pPr lvl="1"/>
            <a:r>
              <a:rPr lang="en-US" dirty="0"/>
              <a:t>Boys – Montclair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 MORE INFORMATION VISIT…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BrookwoodTennis.com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08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</a:t>
            </a:r>
            <a:r>
              <a:rPr lang="en-US" dirty="0"/>
              <a:t>, 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99267"/>
            <a:ext cx="7805432" cy="1267933"/>
          </a:xfrm>
        </p:spPr>
      </p:pic>
    </p:spTree>
    <p:extLst>
      <p:ext uri="{BB962C8B-B14F-4D97-AF65-F5344CB8AC3E}">
        <p14:creationId xmlns:p14="http://schemas.microsoft.com/office/powerpoint/2010/main" val="308421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– General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 coaches, players and program</a:t>
            </a:r>
          </a:p>
          <a:p>
            <a:r>
              <a:rPr lang="en-US" dirty="0"/>
              <a:t>Understand tennis at Brookwood is a team sport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Transportation to matches</a:t>
            </a:r>
          </a:p>
          <a:p>
            <a:pPr lvl="1"/>
            <a:r>
              <a:rPr lang="en-US" dirty="0"/>
              <a:t>Match support</a:t>
            </a:r>
          </a:p>
          <a:p>
            <a:pPr lvl="1"/>
            <a:r>
              <a:rPr lang="en-US" dirty="0"/>
              <a:t>Bronco Aces</a:t>
            </a:r>
          </a:p>
          <a:p>
            <a:pPr lvl="1"/>
            <a:r>
              <a:rPr lang="en-US" dirty="0"/>
              <a:t>Program promotion</a:t>
            </a:r>
          </a:p>
          <a:p>
            <a:r>
              <a:rPr lang="en-US" dirty="0"/>
              <a:t>Financial | program is funded through parents and sponsors (no ticket sales!)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/>
              <a:t>Welcome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smtClean="0">
                <a:solidFill>
                  <a:srgbClr val="862334"/>
                </a:solidFill>
              </a:rPr>
              <a:t>Ivan </a:t>
            </a:r>
            <a:r>
              <a:rPr lang="en-US" sz="2000" dirty="0" err="1" smtClean="0">
                <a:solidFill>
                  <a:srgbClr val="862334"/>
                </a:solidFill>
              </a:rPr>
              <a:t>Asteghene</a:t>
            </a:r>
            <a:r>
              <a:rPr lang="en-US" sz="2000" dirty="0" smtClean="0">
                <a:solidFill>
                  <a:srgbClr val="862334"/>
                </a:solidFill>
              </a:rPr>
              <a:t>, </a:t>
            </a:r>
            <a:r>
              <a:rPr lang="en-US" sz="2000" dirty="0">
                <a:solidFill>
                  <a:srgbClr val="862334"/>
                </a:solidFill>
              </a:rPr>
              <a:t>President of BHS Racquet Club Board</a:t>
            </a:r>
          </a:p>
          <a:p>
            <a:pPr lvl="0">
              <a:spcAft>
                <a:spcPts val="600"/>
              </a:spcAft>
            </a:pPr>
            <a:r>
              <a:rPr lang="en-US" b="1" dirty="0"/>
              <a:t>Financial Expectations </a:t>
            </a:r>
            <a:endParaRPr lang="en-US" b="1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862334"/>
                </a:solidFill>
              </a:rPr>
              <a:t>     Pete Fox, Treasurer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Sponsorships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862334"/>
                </a:solidFill>
              </a:rPr>
              <a:t>Uma Shankar, Member At Large</a:t>
            </a:r>
            <a:endParaRPr lang="en-US" sz="2000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/>
              <a:t>Team </a:t>
            </a:r>
            <a:r>
              <a:rPr lang="en-US" b="1" dirty="0"/>
              <a:t>News and Information</a:t>
            </a:r>
            <a:br>
              <a:rPr lang="en-US" b="1" dirty="0"/>
            </a:br>
            <a:r>
              <a:rPr lang="en-US" sz="2000" dirty="0">
                <a:solidFill>
                  <a:srgbClr val="862334"/>
                </a:solidFill>
              </a:rPr>
              <a:t>Coach </a:t>
            </a:r>
            <a:r>
              <a:rPr lang="en-US" sz="2000" dirty="0" smtClean="0">
                <a:solidFill>
                  <a:srgbClr val="862334"/>
                </a:solidFill>
              </a:rPr>
              <a:t>Ben McLane and </a:t>
            </a:r>
            <a:r>
              <a:rPr lang="en-US" sz="2000" dirty="0">
                <a:solidFill>
                  <a:srgbClr val="862334"/>
                </a:solidFill>
              </a:rPr>
              <a:t>Coach Rachel McElroy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</a:t>
            </a:r>
            <a:r>
              <a:rPr lang="en-US" dirty="0"/>
              <a:t>, 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AutoShape 2" descr="image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953"/>
            <a:ext cx="6096000" cy="59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cademic M54" pitchFamily="2" charset="0"/>
              </a:rPr>
              <a:t>BHS Racquet Club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cademic M54" pitchFamily="2" charset="0"/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37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2022</a:t>
            </a:r>
            <a:r>
              <a:rPr lang="en-US" dirty="0" smtClean="0"/>
              <a:t> </a:t>
            </a:r>
            <a:r>
              <a:rPr lang="en-US" dirty="0"/>
              <a:t>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Team </a:t>
            </a:r>
            <a:r>
              <a:rPr lang="en-US" dirty="0" smtClean="0"/>
              <a:t>Parents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>
                <a:solidFill>
                  <a:srgbClr val="862334"/>
                </a:solidFill>
              </a:rPr>
              <a:t>Kat Hamilton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Spirit</a:t>
            </a:r>
            <a:r>
              <a:rPr lang="en-US" dirty="0">
                <a:solidFill>
                  <a:srgbClr val="862334"/>
                </a:solidFill>
              </a:rPr>
              <a:t> </a:t>
            </a:r>
            <a:r>
              <a:rPr lang="en-US" dirty="0"/>
              <a:t>Wear 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</a:t>
            </a:r>
            <a:r>
              <a:rPr lang="en-US" dirty="0" smtClean="0">
                <a:solidFill>
                  <a:srgbClr val="862334"/>
                </a:solidFill>
              </a:rPr>
              <a:t>Ivan </a:t>
            </a:r>
            <a:r>
              <a:rPr lang="en-US" dirty="0" err="1" smtClean="0">
                <a:solidFill>
                  <a:srgbClr val="862334"/>
                </a:solidFill>
              </a:rPr>
              <a:t>Asteghene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Digital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862334"/>
                </a:solidFill>
              </a:rPr>
              <a:t>Uma Shankar</a:t>
            </a:r>
          </a:p>
          <a:p>
            <a:pPr>
              <a:spcAft>
                <a:spcPts val="600"/>
              </a:spcAft>
            </a:pPr>
            <a:r>
              <a:rPr lang="en-US" dirty="0"/>
              <a:t>Bronco</a:t>
            </a:r>
            <a:r>
              <a:rPr lang="en-US" dirty="0">
                <a:solidFill>
                  <a:srgbClr val="862334"/>
                </a:solidFill>
              </a:rPr>
              <a:t> </a:t>
            </a:r>
            <a:r>
              <a:rPr lang="en-US" dirty="0"/>
              <a:t>Aces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Ivan </a:t>
            </a:r>
            <a:r>
              <a:rPr lang="en-US" dirty="0" err="1">
                <a:solidFill>
                  <a:srgbClr val="862334"/>
                </a:solidFill>
              </a:rPr>
              <a:t>Asteghene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Banquet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</a:t>
            </a:r>
            <a:r>
              <a:rPr lang="en-US" dirty="0" err="1" smtClean="0">
                <a:solidFill>
                  <a:srgbClr val="862334"/>
                </a:solidFill>
              </a:rPr>
              <a:t>Cristy</a:t>
            </a:r>
            <a:r>
              <a:rPr lang="en-US" dirty="0" smtClean="0">
                <a:solidFill>
                  <a:srgbClr val="862334"/>
                </a:solidFill>
              </a:rPr>
              <a:t> Williams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Facilities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</a:t>
            </a:r>
            <a:r>
              <a:rPr lang="en-US" dirty="0" smtClean="0">
                <a:solidFill>
                  <a:srgbClr val="862334"/>
                </a:solidFill>
              </a:rPr>
              <a:t>Jim </a:t>
            </a:r>
            <a:r>
              <a:rPr lang="en-US" dirty="0" err="1" smtClean="0">
                <a:solidFill>
                  <a:srgbClr val="862334"/>
                </a:solidFill>
              </a:rPr>
              <a:t>Herren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Sponsorships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862334"/>
                </a:solidFill>
              </a:rPr>
              <a:t>	</a:t>
            </a:r>
            <a:r>
              <a:rPr lang="en-US" dirty="0" smtClean="0">
                <a:solidFill>
                  <a:srgbClr val="862334"/>
                </a:solidFill>
              </a:rPr>
              <a:t>Uma Shankar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Fundraiser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</a:t>
            </a:r>
            <a:r>
              <a:rPr lang="en-US" dirty="0" smtClean="0">
                <a:solidFill>
                  <a:srgbClr val="862334"/>
                </a:solidFill>
              </a:rPr>
              <a:t>TBD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PR </a:t>
            </a:r>
            <a:r>
              <a:rPr lang="en-US" dirty="0">
                <a:solidFill>
                  <a:srgbClr val="862334"/>
                </a:solidFill>
              </a:rPr>
              <a:t/>
            </a:r>
            <a:br>
              <a:rPr lang="en-US" dirty="0">
                <a:solidFill>
                  <a:srgbClr val="862334"/>
                </a:solidFill>
              </a:rPr>
            </a:br>
            <a:r>
              <a:rPr lang="en-US" dirty="0">
                <a:solidFill>
                  <a:srgbClr val="862334"/>
                </a:solidFill>
              </a:rPr>
              <a:t>	TBD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</a:t>
            </a:r>
            <a:r>
              <a:rPr lang="en-US" dirty="0"/>
              <a:t>, 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2021-2022</a:t>
            </a:r>
            <a:r>
              <a:rPr lang="en-US" dirty="0" smtClean="0"/>
              <a:t> </a:t>
            </a:r>
            <a:r>
              <a:rPr lang="en-US" dirty="0"/>
              <a:t>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President</a:t>
            </a:r>
            <a:br>
              <a:rPr lang="en-US" sz="2200" dirty="0"/>
            </a:br>
            <a:r>
              <a:rPr lang="en-US" sz="2200" dirty="0" smtClean="0">
                <a:solidFill>
                  <a:srgbClr val="862334"/>
                </a:solidFill>
              </a:rPr>
              <a:t>Ivan </a:t>
            </a:r>
            <a:r>
              <a:rPr lang="en-US" sz="2200" dirty="0" err="1" smtClean="0">
                <a:solidFill>
                  <a:srgbClr val="862334"/>
                </a:solidFill>
              </a:rPr>
              <a:t>Asteghene</a:t>
            </a:r>
            <a:endParaRPr lang="en-US" sz="2200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/>
              <a:t>Vice President</a:t>
            </a:r>
            <a:br>
              <a:rPr lang="en-US" sz="2200" dirty="0"/>
            </a:br>
            <a:r>
              <a:rPr lang="en-US" sz="2200" dirty="0">
                <a:solidFill>
                  <a:srgbClr val="862334"/>
                </a:solidFill>
              </a:rPr>
              <a:t>Jim </a:t>
            </a:r>
            <a:r>
              <a:rPr lang="en-US" sz="2200" dirty="0" err="1" smtClean="0">
                <a:solidFill>
                  <a:srgbClr val="862334"/>
                </a:solidFill>
              </a:rPr>
              <a:t>Herren</a:t>
            </a:r>
            <a:r>
              <a:rPr lang="en-US" sz="2200" dirty="0" smtClean="0">
                <a:solidFill>
                  <a:srgbClr val="862334"/>
                </a:solidFill>
              </a:rPr>
              <a:t>/</a:t>
            </a:r>
            <a:r>
              <a:rPr lang="en-US" sz="2200" dirty="0" err="1" smtClean="0">
                <a:solidFill>
                  <a:srgbClr val="862334"/>
                </a:solidFill>
              </a:rPr>
              <a:t>Cristy</a:t>
            </a:r>
            <a:r>
              <a:rPr lang="en-US" sz="2200" dirty="0" smtClean="0">
                <a:solidFill>
                  <a:srgbClr val="862334"/>
                </a:solidFill>
              </a:rPr>
              <a:t> </a:t>
            </a:r>
            <a:r>
              <a:rPr lang="en-US" sz="2200" dirty="0">
                <a:solidFill>
                  <a:srgbClr val="862334"/>
                </a:solidFill>
              </a:rPr>
              <a:t>Williams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Treasurer</a:t>
            </a:r>
            <a:br>
              <a:rPr lang="en-US" sz="2200" dirty="0"/>
            </a:br>
            <a:r>
              <a:rPr lang="en-US" sz="2200" dirty="0" smtClean="0">
                <a:solidFill>
                  <a:srgbClr val="862334"/>
                </a:solidFill>
              </a:rPr>
              <a:t>Pete Fox</a:t>
            </a:r>
            <a:endParaRPr lang="en-US" sz="2200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/>
              <a:t>Secretary</a:t>
            </a:r>
            <a:br>
              <a:rPr lang="en-US" sz="2200" dirty="0"/>
            </a:br>
            <a:r>
              <a:rPr lang="en-US" sz="2200" dirty="0" smtClean="0">
                <a:solidFill>
                  <a:srgbClr val="862334"/>
                </a:solidFill>
              </a:rPr>
              <a:t>Kat Hamilton</a:t>
            </a:r>
            <a:endParaRPr lang="en-US" sz="2200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 smtClean="0"/>
              <a:t>Member </a:t>
            </a:r>
            <a:r>
              <a:rPr lang="en-US" sz="2200" dirty="0"/>
              <a:t>At Large</a:t>
            </a:r>
            <a:br>
              <a:rPr lang="en-US" sz="2200" dirty="0"/>
            </a:br>
            <a:r>
              <a:rPr lang="en-US" sz="2200" dirty="0" smtClean="0">
                <a:solidFill>
                  <a:srgbClr val="862334"/>
                </a:solidFill>
              </a:rPr>
              <a:t>Uma Shankar</a:t>
            </a:r>
            <a:endParaRPr lang="en-US" sz="2200" dirty="0">
              <a:solidFill>
                <a:srgbClr val="86233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/>
              <a:t>Ex Officio</a:t>
            </a:r>
            <a:br>
              <a:rPr lang="en-US" sz="2200" dirty="0"/>
            </a:br>
            <a:r>
              <a:rPr lang="en-US" sz="2200" dirty="0">
                <a:solidFill>
                  <a:srgbClr val="862334"/>
                </a:solidFill>
              </a:rPr>
              <a:t>Debbie </a:t>
            </a:r>
            <a:r>
              <a:rPr lang="en-US" sz="2200" dirty="0" err="1">
                <a:solidFill>
                  <a:srgbClr val="862334"/>
                </a:solidFill>
              </a:rPr>
              <a:t>Porcelli</a:t>
            </a:r>
            <a:endParaRPr lang="en-US" sz="2200" dirty="0">
              <a:solidFill>
                <a:srgbClr val="8623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2020</a:t>
            </a:r>
            <a:r>
              <a:rPr lang="en-US" dirty="0"/>
              <a:t>, 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– Financial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72810"/>
              </p:ext>
            </p:extLst>
          </p:nvPr>
        </p:nvGraphicFramePr>
        <p:xfrm>
          <a:off x="457200" y="1600200"/>
          <a:ext cx="7924204" cy="3820160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3484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9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Boys Varsity</a:t>
                      </a:r>
                    </a:p>
                  </a:txBody>
                  <a:tcPr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Boys JV</a:t>
                      </a:r>
                    </a:p>
                  </a:txBody>
                  <a:tcPr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Girls Varsity</a:t>
                      </a:r>
                    </a:p>
                  </a:txBody>
                  <a:tcPr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Girls JV</a:t>
                      </a:r>
                    </a:p>
                  </a:txBody>
                  <a:tcPr>
                    <a:solidFill>
                      <a:srgbClr val="ECC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Mandatory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/>
                      <a:r>
                        <a:rPr lang="en-US" sz="1600" dirty="0"/>
                        <a:t>Player fee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$390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$390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231775" indent="0" algn="l" defTabSz="914400" rtl="0" eaLnBrk="1" latinLnBrk="0" hangingPunct="1"/>
                      <a:r>
                        <a:rPr lang="en-US" sz="16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Sponsorships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$100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/>
                        <a:t>$100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/>
                        <a:t>$100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/>
                        <a:t>$100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231775" indent="0" algn="l" defTabSz="914400" rtl="0" eaLnBrk="1" latinLnBrk="0" hangingPunct="1"/>
                      <a:r>
                        <a:rPr lang="en-US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Tournament </a:t>
                      </a:r>
                      <a:r>
                        <a:rPr lang="en-US" sz="160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</a:t>
                      </a:r>
                      <a:endParaRPr lang="en-US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</a:rPr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</a:rPr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$490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$490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Spirit 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$100</a:t>
                      </a:r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$100</a:t>
                      </a:r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$100</a:t>
                      </a:r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$100</a:t>
                      </a:r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$590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$590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cademic M54" pitchFamily="2" charset="0"/>
              </a:rPr>
              <a:t>Sponsorships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cademic M5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Fundraiser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is-IS" smtClean="0"/>
              <a:t>2017</a:t>
            </a:r>
            <a:r>
              <a:rPr lang="en-US" smtClean="0"/>
              <a:t>,BHS Racquet Club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cademic M54" pitchFamily="2" charset="0"/>
              </a:rPr>
              <a:t>Coaches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862334"/>
                </a:solidFill>
                <a:latin typeface="Academic M54" pitchFamily="2" charset="0"/>
              </a:rPr>
              <a:t>2022</a:t>
            </a:r>
            <a:r>
              <a:rPr lang="en-US" dirty="0" smtClean="0">
                <a:solidFill>
                  <a:srgbClr val="862334"/>
                </a:solidFill>
                <a:latin typeface="Academic M54" pitchFamily="2" charset="0"/>
              </a:rPr>
              <a:t> </a:t>
            </a:r>
            <a:r>
              <a:rPr lang="en-US" dirty="0">
                <a:solidFill>
                  <a:srgbClr val="862334"/>
                </a:solidFill>
                <a:latin typeface="Academic M54" pitchFamily="2" charset="0"/>
              </a:rPr>
              <a:t>Bronco Tennis</a:t>
            </a:r>
          </a:p>
        </p:txBody>
      </p:sp>
    </p:spTree>
    <p:extLst>
      <p:ext uri="{BB962C8B-B14F-4D97-AF65-F5344CB8AC3E}">
        <p14:creationId xmlns:p14="http://schemas.microsoft.com/office/powerpoint/2010/main" val="119409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VARSITY BOYS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62334"/>
                </a:solidFill>
              </a:rPr>
              <a:t>Coach </a:t>
            </a:r>
            <a:r>
              <a:rPr lang="en-US" dirty="0" smtClean="0">
                <a:solidFill>
                  <a:srgbClr val="862334"/>
                </a:solidFill>
              </a:rPr>
              <a:t>Ben McLane</a:t>
            </a:r>
            <a:endParaRPr lang="en-US" dirty="0">
              <a:solidFill>
                <a:srgbClr val="862334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/>
              <a:t>VARSITY GIRLS	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62334"/>
                </a:solidFill>
              </a:rPr>
              <a:t>Coach Rachel McElroy</a:t>
            </a:r>
          </a:p>
          <a:p>
            <a:pPr>
              <a:spcAft>
                <a:spcPts val="1200"/>
              </a:spcAft>
            </a:pPr>
            <a:r>
              <a:rPr lang="en-US" b="1" dirty="0"/>
              <a:t>JUNIOR VARSITY BOYS and GIRLS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62334"/>
                </a:solidFill>
              </a:rPr>
              <a:t>Coach Angie McLane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is-IS" dirty="0"/>
              <a:t>2017</a:t>
            </a:r>
            <a:r>
              <a:rPr lang="en-US" dirty="0"/>
              <a:t>,BHS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>
                <a:ea typeface="+mj-ea"/>
              </a:rPr>
              <a:t>What is Required to Tryout?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CERTIFIED AS ELIGIBLE BY GEORGIA HIGH SCHOOL ASSOCIATION</a:t>
            </a:r>
          </a:p>
          <a:p>
            <a:pPr lvl="1"/>
            <a:r>
              <a:rPr lang="en-US" dirty="0">
                <a:latin typeface="Calibri" charset="0"/>
              </a:rPr>
              <a:t>GO TO </a:t>
            </a:r>
            <a:r>
              <a:rPr lang="en-US" dirty="0">
                <a:latin typeface="Calibri" charset="0"/>
                <a:hlinkClick r:id="rId2"/>
              </a:rPr>
              <a:t>WWW.GHSA.NET </a:t>
            </a:r>
            <a:r>
              <a:rPr lang="en-US" dirty="0">
                <a:latin typeface="Calibri" charset="0"/>
              </a:rPr>
              <a:t>FOR MORE INFORMATION REQUIRING ACADEMIC, RESIDENCY AND AGE REQUIREMENTS.  SOME OF THE REQUIREMENTS INCLUDE, BUT ARE NOT LIMITED TO…</a:t>
            </a:r>
          </a:p>
          <a:p>
            <a:pPr lvl="2"/>
            <a:r>
              <a:rPr lang="en-US" dirty="0">
                <a:latin typeface="Calibri" charset="0"/>
              </a:rPr>
              <a:t>ON TRACK TO GRADUATE </a:t>
            </a:r>
          </a:p>
          <a:p>
            <a:pPr lvl="2"/>
            <a:r>
              <a:rPr lang="en-US" dirty="0">
                <a:latin typeface="Calibri" charset="0"/>
              </a:rPr>
              <a:t>PASSED A MINIMUM OF 5 CLASSES THE PREVIOUS SEMESTER </a:t>
            </a:r>
          </a:p>
          <a:p>
            <a:pPr lvl="2"/>
            <a:r>
              <a:rPr lang="en-US" dirty="0">
                <a:latin typeface="Calibri" charset="0"/>
              </a:rPr>
              <a:t>LIVE IN BROOKWOOD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DISTRICT WITH LEGAL GUARDIAN</a:t>
            </a:r>
          </a:p>
        </p:txBody>
      </p:sp>
    </p:spTree>
    <p:extLst>
      <p:ext uri="{BB962C8B-B14F-4D97-AF65-F5344CB8AC3E}">
        <p14:creationId xmlns:p14="http://schemas.microsoft.com/office/powerpoint/2010/main" val="98230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small" dirty="0">
                <a:ea typeface="+mj-ea"/>
              </a:rPr>
              <a:t>What is Required to Tryout?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10" y="1555869"/>
            <a:ext cx="7620000" cy="4953000"/>
          </a:xfrm>
        </p:spPr>
        <p:txBody>
          <a:bodyPr>
            <a:normAutofit/>
          </a:bodyPr>
          <a:lstStyle/>
          <a:p>
            <a:endParaRPr lang="en-US" dirty="0">
              <a:latin typeface="Calibri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56857"/>
              </p:ext>
            </p:extLst>
          </p:nvPr>
        </p:nvGraphicFramePr>
        <p:xfrm>
          <a:off x="1295400" y="1371600"/>
          <a:ext cx="5105400" cy="5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5828995" imgH="7543511" progId="AcroExch.Document.DC">
                  <p:embed/>
                </p:oleObj>
              </mc:Choice>
              <mc:Fallback>
                <p:oleObj name="Acrobat Document" r:id="rId4" imgW="5828995" imgH="75435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371600"/>
                        <a:ext cx="5105400" cy="510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85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000000"/>
      </a:dk2>
      <a:lt2>
        <a:srgbClr val="B6B7BA"/>
      </a:lt2>
      <a:accent1>
        <a:srgbClr val="5FC1C5"/>
      </a:accent1>
      <a:accent2>
        <a:srgbClr val="96D045"/>
      </a:accent2>
      <a:accent3>
        <a:srgbClr val="103867"/>
      </a:accent3>
      <a:accent4>
        <a:srgbClr val="000000"/>
      </a:accent4>
      <a:accent5>
        <a:srgbClr val="FFB300"/>
      </a:accent5>
      <a:accent6>
        <a:srgbClr val="EE3424"/>
      </a:accent6>
      <a:hlink>
        <a:srgbClr val="96D045"/>
      </a:hlink>
      <a:folHlink>
        <a:srgbClr val="B6B7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455</Words>
  <Application>Microsoft Macintosh PowerPoint</Application>
  <PresentationFormat>On-screen Show (4:3)</PresentationFormat>
  <Paragraphs>162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Academic M54</vt:lpstr>
      <vt:lpstr>Arial</vt:lpstr>
      <vt:lpstr>Calibri</vt:lpstr>
      <vt:lpstr>Century Gothic</vt:lpstr>
      <vt:lpstr>ＭＳ Ｐゴシック</vt:lpstr>
      <vt:lpstr>Office Theme</vt:lpstr>
      <vt:lpstr>Acrobat Document</vt:lpstr>
      <vt:lpstr>2022 BHS Tennis Preseason Meeting</vt:lpstr>
      <vt:lpstr>Agenda</vt:lpstr>
      <vt:lpstr>Expectations – Financial</vt:lpstr>
      <vt:lpstr>Sponsorships</vt:lpstr>
      <vt:lpstr>Tennis Fundraiser</vt:lpstr>
      <vt:lpstr>Coaches</vt:lpstr>
      <vt:lpstr>Coaches</vt:lpstr>
      <vt:lpstr>What is Required to Tryout?</vt:lpstr>
      <vt:lpstr>What is Required to Tryout?</vt:lpstr>
      <vt:lpstr>Key Dates</vt:lpstr>
      <vt:lpstr>Communications</vt:lpstr>
      <vt:lpstr>WHEN IS PAPERWORK DUE?</vt:lpstr>
      <vt:lpstr>What is Required to Tryout?</vt:lpstr>
      <vt:lpstr>What is Required to Tryout?</vt:lpstr>
      <vt:lpstr>What is Required to Tryout?</vt:lpstr>
      <vt:lpstr>TRYOUTS – F.A.Q.</vt:lpstr>
      <vt:lpstr>FOR MORE INFORMATION VISIT…</vt:lpstr>
      <vt:lpstr>Questions</vt:lpstr>
      <vt:lpstr>Expectations – General</vt:lpstr>
      <vt:lpstr>PowerPoint Presentation</vt:lpstr>
      <vt:lpstr>BHS Racquet Club</vt:lpstr>
      <vt:lpstr>2022 Committees</vt:lpstr>
      <vt:lpstr>2021-2022 Board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Gardner</dc:creator>
  <cp:lastModifiedBy>Microsoft Office User</cp:lastModifiedBy>
  <cp:revision>183</cp:revision>
  <cp:lastPrinted>2015-12-02T13:40:33Z</cp:lastPrinted>
  <dcterms:created xsi:type="dcterms:W3CDTF">2008-06-15T19:30:39Z</dcterms:created>
  <dcterms:modified xsi:type="dcterms:W3CDTF">2021-11-29T18:47:02Z</dcterms:modified>
</cp:coreProperties>
</file>