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36"/>
  </p:notesMasterIdLst>
  <p:sldIdLst>
    <p:sldId id="277" r:id="rId3"/>
    <p:sldId id="256" r:id="rId4"/>
    <p:sldId id="257" r:id="rId5"/>
    <p:sldId id="259" r:id="rId6"/>
    <p:sldId id="260" r:id="rId7"/>
    <p:sldId id="261" r:id="rId8"/>
    <p:sldId id="262" r:id="rId9"/>
    <p:sldId id="265" r:id="rId10"/>
    <p:sldId id="295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8" r:id="rId27"/>
    <p:sldId id="290" r:id="rId28"/>
    <p:sldId id="284" r:id="rId29"/>
    <p:sldId id="289" r:id="rId30"/>
    <p:sldId id="293" r:id="rId31"/>
    <p:sldId id="292" r:id="rId32"/>
    <p:sldId id="291" r:id="rId33"/>
    <p:sldId id="287" r:id="rId34"/>
    <p:sldId id="264" r:id="rId35"/>
  </p:sldIdLst>
  <p:sldSz cx="24384000" cy="13716000"/>
  <p:notesSz cx="7102475" cy="9388475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1pPr>
    <a:lvl2pPr marL="0" marR="0" lvl="1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2pPr>
    <a:lvl3pPr marL="0" marR="0" lvl="2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3pPr>
    <a:lvl4pPr marL="0" marR="0" lvl="3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4pPr>
    <a:lvl5pPr marL="0" marR="0" lvl="4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5pPr>
    <a:lvl6pPr marL="0" marR="0" lvl="5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6pPr>
    <a:lvl7pPr marL="0" marR="0" lvl="6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7pPr>
    <a:lvl8pPr marL="0" marR="0" lvl="7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8pPr>
    <a:lvl9pPr marL="0" marR="0" lvl="8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84E4212E-9365-43D6-8D82-BE1D376D40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3D5F01-BC36-4C2A-830C-796FBE6519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D43F3055-ECF7-47FF-9816-D612D8BC7013}" styleName="Table_1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3797C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CBCBC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 snapToGrid="0">
      <p:cViewPr varScale="1">
        <p:scale>
          <a:sx n="55" d="100"/>
          <a:sy n="55" d="100"/>
        </p:scale>
        <p:origin x="680" y="2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</p:spPr>
        <p:txBody>
          <a:bodyPr lIns="94119" tIns="47060" rIns="94119" bIns="47060"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46997" y="4459527"/>
            <a:ext cx="5208482" cy="4224813"/>
          </a:xfrm>
          <a:prstGeom prst="rect">
            <a:avLst/>
          </a:prstGeom>
        </p:spPr>
        <p:txBody>
          <a:bodyPr lIns="94119" tIns="47060" rIns="94119" bIns="4706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7007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8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9600">
                <a:latin typeface="Academic M54"/>
                <a:ea typeface="Academic M54"/>
                <a:cs typeface="Academic M54"/>
                <a:sym typeface="Academic M54"/>
              </a:defRPr>
            </a:lvl1pPr>
            <a:lvl2pPr marL="0" indent="228600">
              <a:spcBef>
                <a:spcPts val="0"/>
              </a:spcBef>
              <a:buSzTx/>
              <a:buNone/>
              <a:defRPr sz="4400"/>
            </a:lvl2pPr>
            <a:lvl3pPr marL="0" indent="457200">
              <a:spcBef>
                <a:spcPts val="0"/>
              </a:spcBef>
              <a:buSzTx/>
              <a:buNone/>
              <a:defRPr sz="4400"/>
            </a:lvl3pPr>
            <a:lvl4pPr marL="0" indent="685800">
              <a:spcBef>
                <a:spcPts val="0"/>
              </a:spcBef>
              <a:buSzTx/>
              <a:buNone/>
              <a:defRPr sz="4400"/>
            </a:lvl4pPr>
            <a:lvl5pPr marL="0" indent="914400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" name="PPT_inside_2 TOP LEFT COR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-234950"/>
            <a:ext cx="6959600" cy="737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PT_inside_2 BOTTOM RIGHTCOR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650" y="8616950"/>
            <a:ext cx="39243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BHS Tennis Head and Text only No Ta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650" y="-50679"/>
            <a:ext cx="3924300" cy="2406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0" y="5270500"/>
            <a:ext cx="24384000" cy="15875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78271" y="4540371"/>
            <a:ext cx="22227729" cy="240653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FFFFFF"/>
                </a:solidFill>
                <a:latin typeface="Academic M54"/>
                <a:ea typeface="Academic M54"/>
                <a:cs typeface="Academic M54"/>
                <a:sym typeface="Academic M54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24384000" cy="1524000"/>
          </a:xfrm>
          <a:noFill/>
        </p:spPr>
        <p:txBody>
          <a:bodyPr>
            <a:norm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38176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8EC7-43EB-403A-9723-D562DA5478A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ademic M5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</p:spPr>
        <p:txBody>
          <a:bodyPr>
            <a:normAutofit/>
          </a:bodyPr>
          <a:lstStyle>
            <a:lvl1pPr>
              <a:defRPr sz="5600">
                <a:latin typeface="Century Gothic" pitchFamily="34" charset="0"/>
              </a:defRPr>
            </a:lvl1pPr>
            <a:lvl2pPr>
              <a:defRPr sz="4800">
                <a:latin typeface="Century Gothic" pitchFamily="34" charset="0"/>
              </a:defRPr>
            </a:lvl2pPr>
            <a:lvl3pPr>
              <a:defRPr sz="4000">
                <a:latin typeface="Century Gothic" pitchFamily="34" charset="0"/>
              </a:defRPr>
            </a:lvl3pPr>
            <a:lvl4pPr>
              <a:defRPr sz="3600">
                <a:latin typeface="Century Gothic" pitchFamily="34" charset="0"/>
              </a:defRPr>
            </a:lvl4pPr>
            <a:lvl5pPr>
              <a:defRPr sz="3600"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2D26-4B2F-4B1D-9C8F-D464B0A6919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0" y="1981200"/>
            <a:ext cx="12192000" cy="762000"/>
          </a:xfrm>
        </p:spPr>
        <p:txBody>
          <a:bodyPr>
            <a:noAutofit/>
          </a:bodyPr>
          <a:lstStyle>
            <a:lvl1pPr algn="r">
              <a:buNone/>
              <a:defRPr sz="4800"/>
            </a:lvl1pPr>
            <a:lvl2pPr>
              <a:buNone/>
              <a:defRPr sz="4800"/>
            </a:lvl2pPr>
            <a:lvl3pPr>
              <a:buNone/>
              <a:defRPr sz="40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dirty="0"/>
              <a:t>Click to edit - subtitle</a:t>
            </a:r>
          </a:p>
        </p:txBody>
      </p:sp>
    </p:spTree>
    <p:extLst>
      <p:ext uri="{BB962C8B-B14F-4D97-AF65-F5344CB8AC3E}">
        <p14:creationId xmlns:p14="http://schemas.microsoft.com/office/powerpoint/2010/main" val="93776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7325-8033-4C66-8A8F-B9EB6ED44DA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4" descr="I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0" y="3505200"/>
            <a:ext cx="60452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619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505-4CD7-436B-921B-D45ED2FFAA7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64D1-CE3C-4E60-A6E7-71D5F728D4D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9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Section Header"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FFE-41A4-40B6-AB65-34CD298FE74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E03-3092-4827-A1DB-C22F10A1203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9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16C9-29A5-4651-AEA5-9DAD63BF97A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9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1CAB-78CB-4F3E-9CEC-581814B7E42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61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0" y="3505200"/>
            <a:ext cx="6045200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62400"/>
            <a:ext cx="11176000" cy="7772400"/>
          </a:xfrm>
        </p:spPr>
        <p:txBody>
          <a:bodyPr anchor="t"/>
          <a:lstStyle>
            <a:lvl1pPr algn="r">
              <a:defRPr sz="56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 Bullets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2895602"/>
            <a:ext cx="11176000" cy="1066800"/>
          </a:xfrm>
        </p:spPr>
        <p:txBody>
          <a:bodyPr anchor="t">
            <a:noAutofit/>
          </a:bodyPr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| 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12512-4148-4292-94D7-6C216D2D2A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15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1"/>
            <a:ext cx="10769600" cy="93567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2895601"/>
            <a:ext cx="10769600" cy="93567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9675-BC01-43D3-A364-684E35F5E19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01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175124"/>
            <a:ext cx="10773835" cy="84740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2895600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175124"/>
            <a:ext cx="10778067" cy="84740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623C-ECD3-49D2-A2F4-990FA82D96E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9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3A8B-2D63-47FA-BC63-D1D8A7FB847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75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327B-CBC0-40E4-8761-88082EAB2D0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2133600"/>
            <a:ext cx="8022168" cy="22860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2133601"/>
            <a:ext cx="13631333" cy="101187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4419601"/>
            <a:ext cx="8022168" cy="78327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BE91-5DC2-4733-BB46-CBC9DAE58C3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59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676400"/>
            <a:ext cx="14630400" cy="7778748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AEE75-AC8A-4023-B7A6-615C038C324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2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04FC-4AA4-400F-A636-65B17B0DE0E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8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2133601"/>
            <a:ext cx="5486400" cy="1011872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133601"/>
            <a:ext cx="16052800" cy="1011872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3588-65F4-46A9-A9DF-9EABB6D92AD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dirty="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,BHS Racquet Club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C16A-3E0C-4FC9-85B0-AE320072D75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57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1B482-9136-2F4B-842E-97E523D43419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00826A-EBDF-2741-9553-CFFEBB11833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1/17/22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9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2846585" y="952500"/>
            <a:ext cx="19848315" cy="2286000"/>
          </a:xfrm>
          <a:prstGeom prst="rect">
            <a:avLst/>
          </a:prstGeom>
        </p:spPr>
        <p:txBody>
          <a:bodyPr/>
          <a:lstStyle>
            <a:lvl1pPr algn="l">
              <a:defRPr sz="9600">
                <a:latin typeface="Academic M54"/>
                <a:ea typeface="Academic M54"/>
                <a:cs typeface="Academic M54"/>
                <a:sym typeface="Academic M54"/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2846584" y="3238500"/>
            <a:ext cx="19848316" cy="9207500"/>
          </a:xfrm>
          <a:prstGeom prst="rect">
            <a:avLst/>
          </a:prstGeom>
        </p:spPr>
        <p:txBody>
          <a:bodyPr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2" name="PPT_inside_2 TOP LEFT COR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-247650"/>
            <a:ext cx="6959600" cy="737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PT_inside_2 BOTTOM RIGHTCOR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650" y="8616950"/>
            <a:ext cx="39243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BHS Tennis Head and Text only No Ta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650" y="-50679"/>
            <a:ext cx="3924300" cy="2406529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PT_inside_2 TOP LEFT COR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-247650"/>
            <a:ext cx="6959600" cy="737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PT_inside_2 BOTTOM RIGHTCOR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650" y="8616950"/>
            <a:ext cx="39243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BHS Tennis Head and Text only No Ta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650" y="-50679"/>
            <a:ext cx="3924300" cy="240652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idx="3"/>
          </p:nvPr>
        </p:nvSpPr>
        <p:spPr>
          <a:xfrm>
            <a:off x="2374900" y="1003300"/>
            <a:ext cx="20156538" cy="1269494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4383997" cy="1371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4799" y="1219200"/>
            <a:ext cx="19459389" cy="1127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48001"/>
            <a:ext cx="21945600" cy="920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98575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828800" hangingPunct="1"/>
            <a:fld id="{C9B48E26-A142-4FBD-91D5-10FB60E981AD}" type="datetime1">
              <a:rPr lang="en-US" kern="1200" smtClean="0">
                <a:solidFill>
                  <a:srgbClr val="000000">
                    <a:tint val="75000"/>
                  </a:srgbClr>
                </a:solidFill>
              </a:rPr>
              <a:pPr defTabSz="1828800" hangingPunct="1"/>
              <a:t>1/17/22</a:t>
            </a:fld>
            <a:endParaRPr lang="en-US" kern="12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98575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828800" hangingPunct="1"/>
            <a:r>
              <a:rPr lang="en-US" kern="1200">
                <a:solidFill>
                  <a:srgbClr val="000000">
                    <a:tint val="75000"/>
                  </a:srgbClr>
                </a:solidFill>
              </a:rPr>
              <a:t>© </a:t>
            </a:r>
            <a:r>
              <a:rPr lang="is-IS" kern="1200">
                <a:solidFill>
                  <a:srgbClr val="000000">
                    <a:tint val="75000"/>
                  </a:srgbClr>
                </a:solidFill>
              </a:rPr>
              <a:t>2017</a:t>
            </a:r>
            <a:r>
              <a:rPr lang="en-US" kern="1200">
                <a:solidFill>
                  <a:srgbClr val="000000">
                    <a:tint val="75000"/>
                  </a:srgbClr>
                </a:solidFill>
              </a:rPr>
              <a:t>,BHS Racquet Club</a:t>
            </a:r>
            <a:endParaRPr lang="en-US" kern="12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94400" y="1298575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828800" hangingPunct="1"/>
            <a:fld id="{384AC16A-3E0C-4FC9-85B0-AE320072D75A}" type="slidenum">
              <a:rPr lang="en-US" kern="1200" smtClean="0">
                <a:solidFill>
                  <a:srgbClr val="000000">
                    <a:tint val="75000"/>
                  </a:srgbClr>
                </a:solidFill>
              </a:rPr>
              <a:pPr defTabSz="1828800" hangingPunct="1"/>
              <a:t>‹#›</a:t>
            </a:fld>
            <a:endParaRPr lang="en-US" kern="120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4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dt="0"/>
  <p:txStyles>
    <p:titleStyle>
      <a:lvl1pPr algn="l" defTabSz="1828800" rtl="0" eaLnBrk="1" latinLnBrk="0" hangingPunct="1">
        <a:spcBef>
          <a:spcPct val="0"/>
        </a:spcBef>
        <a:buNone/>
        <a:defRPr sz="6400" b="0" kern="1200">
          <a:solidFill>
            <a:srgbClr val="862334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j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j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j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j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j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9DF6315-7875-49A3-97DF-78096E125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51" y="0"/>
            <a:ext cx="13345297" cy="137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Budget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| </a:t>
            </a:r>
            <a:r>
              <a:rPr lang="en-US" dirty="0"/>
              <a:t>Additional Expenses</a:t>
            </a:r>
            <a:endParaRPr dirty="0"/>
          </a:p>
        </p:txBody>
      </p:sp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2846584" y="3238500"/>
            <a:ext cx="8710670" cy="9207500"/>
          </a:xfrm>
          <a:prstGeom prst="rect">
            <a:avLst/>
          </a:prstGeom>
        </p:spPr>
        <p:txBody>
          <a:bodyPr/>
          <a:lstStyle/>
          <a:p>
            <a:r>
              <a:t>Brookwood High School Racquet Club coaches bonus</a:t>
            </a:r>
          </a:p>
        </p:txBody>
      </p:sp>
      <p:graphicFrame>
        <p:nvGraphicFramePr>
          <p:cNvPr id="214" name="Table 214"/>
          <p:cNvGraphicFramePr/>
          <p:nvPr>
            <p:extLst>
              <p:ext uri="{D42A27DB-BD31-4B8C-83A1-F6EECF244321}">
                <p14:modId xmlns:p14="http://schemas.microsoft.com/office/powerpoint/2010/main" val="452770853"/>
              </p:ext>
            </p:extLst>
          </p:nvPr>
        </p:nvGraphicFramePr>
        <p:xfrm>
          <a:off x="2326971" y="5766436"/>
          <a:ext cx="9542699" cy="6458525"/>
        </p:xfrm>
        <a:graphic>
          <a:graphicData uri="http://schemas.openxmlformats.org/drawingml/2006/table">
            <a:tbl>
              <a:tblPr bandRow="1">
                <a:tableStyleId>{F93D5F01-BC36-4C2A-830C-796FBE6519EE}</a:tableStyleId>
              </a:tblPr>
              <a:tblGrid>
                <a:gridCol w="72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 b="1" dirty="0">
                          <a:solidFill>
                            <a:srgbClr val="FFFFFF"/>
                          </a:solidFill>
                          <a:sym typeface="Century Gothic"/>
                        </a:rPr>
                        <a:t>Championship Level</a:t>
                      </a:r>
                    </a:p>
                  </a:txBody>
                  <a:tcPr marL="121920" marR="121920" marT="60960" marB="60960" anchor="b" horzOverflow="overflow">
                    <a:lnT w="16933">
                      <a:solidFill>
                        <a:srgbClr val="000000"/>
                      </a:solidFill>
                      <a:miter lim="400000"/>
                    </a:lnT>
                    <a:lnB w="16933">
                      <a:solidFill>
                        <a:srgbClr val="000000"/>
                      </a:solidFill>
                      <a:miter lim="400000"/>
                    </a:lnB>
                    <a:solidFill>
                      <a:srgbClr val="862334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 b="1">
                          <a:solidFill>
                            <a:srgbClr val="FFFFFF"/>
                          </a:solidFill>
                          <a:sym typeface="Century Gothic"/>
                        </a:rPr>
                        <a:t>Bonus</a:t>
                      </a:r>
                    </a:p>
                  </a:txBody>
                  <a:tcPr marL="121920" marR="121920" marT="60960" marB="60960" anchor="b" horzOverflow="overflow">
                    <a:lnT w="16933">
                      <a:solidFill>
                        <a:srgbClr val="000000"/>
                      </a:solidFill>
                      <a:miter lim="400000"/>
                    </a:lnT>
                    <a:lnB w="16933">
                      <a:solidFill>
                        <a:srgbClr val="000000"/>
                      </a:solidFill>
                      <a:miter lim="400000"/>
                    </a:lnB>
                    <a:solidFill>
                      <a:srgbClr val="862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Region Championship</a:t>
                      </a:r>
                    </a:p>
                  </a:txBody>
                  <a:tcPr marL="121920" marR="121920" marT="60960" marB="60960" anchor="b" horzOverflow="overflow">
                    <a:lnT w="16933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$200</a:t>
                      </a:r>
                    </a:p>
                  </a:txBody>
                  <a:tcPr marL="121920" marR="121920" marT="60960" marB="60960" anchor="b" horzOverflow="overflow">
                    <a:lnT w="16933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Final  8</a:t>
                      </a:r>
                    </a:p>
                  </a:txBody>
                  <a:tcPr marL="121920" marR="121920" marT="60960" marB="60960" anchor="b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$200</a:t>
                      </a:r>
                    </a:p>
                  </a:txBody>
                  <a:tcPr marL="121920" marR="121920" marT="60960" marB="60960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Final 4</a:t>
                      </a:r>
                    </a:p>
                  </a:txBody>
                  <a:tcPr marL="121920" marR="121920" marT="60960" marB="60960" anchor="b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$250</a:t>
                      </a:r>
                    </a:p>
                  </a:txBody>
                  <a:tcPr marL="121920" marR="121920" marT="60960" marB="60960" anchor="b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 dirty="0">
                          <a:sym typeface="Century Gothic"/>
                        </a:rPr>
                        <a:t>Finals</a:t>
                      </a:r>
                    </a:p>
                  </a:txBody>
                  <a:tcPr marL="121920" marR="121920" marT="60960" marB="60960" anchor="b" horzOverflow="overflow"/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$300</a:t>
                      </a:r>
                    </a:p>
                  </a:txBody>
                  <a:tcPr marL="121920" marR="121920" marT="60960" marB="60960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State Championship</a:t>
                      </a:r>
                    </a:p>
                  </a:txBody>
                  <a:tcPr marL="121920" marR="121920" marT="60960" marB="60960" anchor="b" horzOverflow="overflow">
                    <a:lnB w="16933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>
                          <a:sym typeface="Century Gothic"/>
                        </a:rPr>
                        <a:t>$1,000</a:t>
                      </a:r>
                    </a:p>
                  </a:txBody>
                  <a:tcPr marL="121920" marR="121920" marT="60960" marB="60960" anchor="b" horzOverflow="overflow">
                    <a:lnB w="16933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 b="1">
                          <a:sym typeface="Century Gothic"/>
                        </a:rPr>
                        <a:t>POSSIBLE</a:t>
                      </a:r>
                    </a:p>
                  </a:txBody>
                  <a:tcPr marL="121920" marR="121920" marT="60960" marB="60960" anchor="b" horzOverflow="overflow">
                    <a:lnT w="16933">
                      <a:solidFill>
                        <a:srgbClr val="000000"/>
                      </a:solidFill>
                      <a:miter lim="400000"/>
                    </a:lnT>
                    <a:lnB w="16933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ts val="7200"/>
                        </a:lnSpc>
                        <a:defRPr sz="1800"/>
                      </a:pPr>
                      <a:r>
                        <a:rPr sz="4100" b="1" dirty="0">
                          <a:sym typeface="Century Gothic"/>
                        </a:rPr>
                        <a:t>$1,950</a:t>
                      </a:r>
                    </a:p>
                  </a:txBody>
                  <a:tcPr marL="121920" marR="121920" marT="60960" marB="60960" anchor="b" horzOverflow="overflow">
                    <a:lnT w="16933">
                      <a:solidFill>
                        <a:srgbClr val="000000"/>
                      </a:solidFill>
                      <a:miter lim="400000"/>
                    </a:lnT>
                    <a:lnB w="16933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5" name="Check_Daniel Bow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575" y="3160368"/>
            <a:ext cx="9883224" cy="465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eck_Kent Doehrman1 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339" y="6329614"/>
            <a:ext cx="9357514" cy="4403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Sponsorships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 defTabSz="602615">
              <a:spcBef>
                <a:spcPts val="4300"/>
              </a:spcBef>
              <a:defRPr sz="3796"/>
            </a:pPr>
            <a:r>
              <a:rPr dirty="0"/>
              <a:t>Opportunity for all companies and organizations to participate</a:t>
            </a:r>
          </a:p>
          <a:p>
            <a:pPr marL="463550" indent="-463550" defTabSz="602615">
              <a:spcBef>
                <a:spcPts val="4300"/>
              </a:spcBef>
              <a:defRPr sz="3796"/>
            </a:pPr>
            <a:r>
              <a:rPr dirty="0"/>
              <a:t>Multiple levels</a:t>
            </a:r>
          </a:p>
          <a:p>
            <a:pPr marL="927100" lvl="1" indent="-463550" defTabSz="602615">
              <a:spcBef>
                <a:spcPts val="4300"/>
              </a:spcBef>
              <a:defRPr sz="3796"/>
            </a:pPr>
            <a:r>
              <a:rPr dirty="0"/>
              <a:t>Bronco - $500 </a:t>
            </a:r>
          </a:p>
          <a:p>
            <a:pPr marL="927100" lvl="1" indent="-463550" defTabSz="602615">
              <a:spcBef>
                <a:spcPts val="4300"/>
              </a:spcBef>
              <a:defRPr sz="3796"/>
            </a:pPr>
            <a:r>
              <a:rPr dirty="0"/>
              <a:t>Maroon - $300</a:t>
            </a:r>
          </a:p>
          <a:p>
            <a:pPr marL="927100" lvl="1" indent="-463550" defTabSz="602615">
              <a:spcBef>
                <a:spcPts val="4300"/>
              </a:spcBef>
              <a:defRPr sz="3796"/>
            </a:pPr>
            <a:r>
              <a:rPr dirty="0"/>
              <a:t>Gold - $200</a:t>
            </a:r>
          </a:p>
          <a:p>
            <a:pPr marL="927100" lvl="1" indent="-463550" defTabSz="602615">
              <a:spcBef>
                <a:spcPts val="4300"/>
              </a:spcBef>
              <a:defRPr sz="3796"/>
            </a:pPr>
            <a:r>
              <a:rPr dirty="0"/>
              <a:t>White - $100</a:t>
            </a:r>
          </a:p>
          <a:p>
            <a:pPr marL="463550" indent="-463550" defTabSz="602615">
              <a:spcBef>
                <a:spcPts val="4300"/>
              </a:spcBef>
              <a:defRPr sz="3796"/>
            </a:pPr>
            <a:r>
              <a:rPr dirty="0"/>
              <a:t>Tax deductible </a:t>
            </a:r>
            <a:br>
              <a:rPr dirty="0"/>
            </a:br>
            <a:r>
              <a:rPr dirty="0"/>
              <a:t>BHS Racquet Club is 501c(3)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FD08CA-7CE0-47BA-9A2C-1B8170D2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569" y="2099509"/>
            <a:ext cx="3700555" cy="1150100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Family Sponsorship</a:t>
            </a:r>
            <a:endParaRPr dirty="0"/>
          </a:p>
        </p:txBody>
      </p:sp>
      <p:sp>
        <p:nvSpPr>
          <p:cNvPr id="1096" name="Google Shape;1096;p3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57785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5"/>
              <a:buFont typeface="Helvetica Neue Light"/>
              <a:buChar char="•"/>
            </a:pPr>
            <a:r>
              <a:rPr lang="en-US" b="1" u="sng" dirty="0"/>
              <a:t>Minimum $100 obligation per player due tonight</a:t>
            </a:r>
            <a:endParaRPr b="1" u="sng" dirty="0"/>
          </a:p>
          <a:p>
            <a:pPr marL="1155700" lvl="1" indent="-577850" algn="l" rtl="0">
              <a:lnSpc>
                <a:spcPct val="100000"/>
              </a:lnSpc>
              <a:spcBef>
                <a:spcPts val="5300"/>
              </a:spcBef>
              <a:spcAft>
                <a:spcPts val="0"/>
              </a:spcAft>
              <a:buClr>
                <a:srgbClr val="000000"/>
              </a:buClr>
              <a:buSzPts val="3525"/>
              <a:buFont typeface="Helvetica Neue Light"/>
              <a:buChar char="•"/>
            </a:pPr>
            <a:r>
              <a:rPr lang="en-US" dirty="0"/>
              <a:t>Payment of $300 Corporate Sponsorship</a:t>
            </a:r>
          </a:p>
          <a:p>
            <a:pPr marL="1790700" lvl="2" indent="-577850">
              <a:spcBef>
                <a:spcPts val="5300"/>
              </a:spcBef>
              <a:buClr>
                <a:srgbClr val="000000"/>
              </a:buClr>
              <a:buSzPts val="3525"/>
              <a:buFont typeface="Helvetica Neue Light"/>
              <a:buChar char="•"/>
            </a:pPr>
            <a:r>
              <a:rPr lang="en-US" dirty="0"/>
              <a:t>Offset options (Note: check can be cut by treasurer)</a:t>
            </a:r>
          </a:p>
          <a:p>
            <a:pPr marL="2425700" lvl="3" indent="-577850">
              <a:spcBef>
                <a:spcPts val="5300"/>
              </a:spcBef>
              <a:buClr>
                <a:srgbClr val="000000"/>
              </a:buClr>
              <a:buSzPts val="3525"/>
              <a:buFont typeface="Helvetica Neue Light"/>
              <a:buChar char="•"/>
            </a:pPr>
            <a:r>
              <a:rPr lang="en-US" dirty="0"/>
              <a:t>Minimum obligation can be offset by securing a minimum $300 Corporate Sponsorship or through individual fundraising opportunity (As described in </a:t>
            </a:r>
            <a:r>
              <a:rPr lang="en-US"/>
              <a:t>next slide)</a:t>
            </a:r>
            <a:endParaRPr lang="en-US" dirty="0"/>
          </a:p>
          <a:p>
            <a:pPr marL="520700" indent="-577850">
              <a:spcBef>
                <a:spcPts val="5300"/>
              </a:spcBef>
              <a:buClr>
                <a:srgbClr val="000000"/>
              </a:buClr>
              <a:buSzPts val="3525"/>
              <a:buFont typeface="Helvetica Neue Light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7200" dirty="0"/>
              <a:t>Individual </a:t>
            </a:r>
            <a:br>
              <a:rPr lang="en-US" sz="7200" dirty="0"/>
            </a:br>
            <a:r>
              <a:rPr lang="en-US" sz="7200" dirty="0"/>
              <a:t>Fundraising Opportunity</a:t>
            </a:r>
            <a:endParaRPr sz="7200" dirty="0"/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dirty="0"/>
          </a:p>
          <a:p>
            <a:endParaRPr dirty="0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AB79BA4-C6DF-474F-972B-8AEA7ADC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536" y="2655047"/>
            <a:ext cx="7557646" cy="9790953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453C99-39C8-D44A-8B1A-E7E5CF897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359370"/>
              </p:ext>
            </p:extLst>
          </p:nvPr>
        </p:nvGraphicFramePr>
        <p:xfrm>
          <a:off x="2002523" y="2965159"/>
          <a:ext cx="8454461" cy="979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943600" imgH="6642100" progId="Word.Document.12">
                  <p:embed/>
                </p:oleObj>
              </mc:Choice>
              <mc:Fallback>
                <p:oleObj name="Document" r:id="rId4" imgW="5943600" imgH="664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2523" y="2965159"/>
                        <a:ext cx="8454461" cy="9790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8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6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Operating Budget Fundraiser</a:t>
            </a:r>
            <a:br>
              <a:rPr lang="en-US" dirty="0"/>
            </a:br>
            <a:r>
              <a:rPr lang="en-US" sz="7300" dirty="0"/>
              <a:t>(Bronco Aces) </a:t>
            </a:r>
            <a:br>
              <a:rPr lang="en-US" dirty="0"/>
            </a:br>
            <a:r>
              <a:rPr lang="en-US" dirty="0"/>
              <a:t>			</a:t>
            </a:r>
            <a:endParaRPr dirty="0"/>
          </a:p>
        </p:txBody>
      </p:sp>
      <p:sp>
        <p:nvSpPr>
          <p:cNvPr id="1058" name="Google Shape;1058;p8"/>
          <p:cNvSpPr txBox="1">
            <a:spLocks noGrp="1"/>
          </p:cNvSpPr>
          <p:nvPr>
            <p:ph type="body" idx="1"/>
          </p:nvPr>
        </p:nvSpPr>
        <p:spPr>
          <a:xfrm>
            <a:off x="2846585" y="35559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635000" lvl="0" indent="-635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Supports our community development</a:t>
            </a:r>
            <a:endParaRPr sz="4810" dirty="0"/>
          </a:p>
          <a:p>
            <a:pPr marL="635000" lvl="0" indent="-635000" algn="l" rtl="0">
              <a:lnSpc>
                <a:spcPct val="9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Three Sunday sessions (based on age groups) per day </a:t>
            </a:r>
            <a:endParaRPr dirty="0"/>
          </a:p>
          <a:p>
            <a:pPr marL="635000" lvl="0" indent="-635000" algn="l" rtl="0">
              <a:lnSpc>
                <a:spcPct val="9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3/6, 3/20, 3/27 (Rain Date TBD) $30 per child</a:t>
            </a:r>
          </a:p>
          <a:p>
            <a:pPr marL="635000" lvl="0" indent="-635000" algn="l" rtl="0">
              <a:lnSpc>
                <a:spcPct val="9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Coordinated by Ivan </a:t>
            </a:r>
            <a:r>
              <a:rPr lang="en-US" sz="4810" dirty="0" err="1"/>
              <a:t>Asteghene</a:t>
            </a:r>
            <a:endParaRPr sz="4810" dirty="0"/>
          </a:p>
          <a:p>
            <a:pPr marL="635000" lvl="0" indent="-635000" algn="l" rtl="0">
              <a:lnSpc>
                <a:spcPct val="9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Led by our own Players improving Peer Leadership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Players required to support during the event</a:t>
            </a:r>
            <a:endParaRPr sz="4810" dirty="0"/>
          </a:p>
          <a:p>
            <a:pPr marL="635000" lvl="0" indent="-635000" algn="l" rtl="0">
              <a:lnSpc>
                <a:spcPct val="9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Char char="•"/>
            </a:pPr>
            <a:r>
              <a:rPr lang="en-US" sz="4810" dirty="0"/>
              <a:t>80+ kids in 2020 from K - 8</a:t>
            </a:r>
            <a:r>
              <a:rPr lang="en-US" sz="4810" baseline="30000" dirty="0"/>
              <a:t>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/>
              <a:t>Spirit Wear</a:t>
            </a:r>
            <a:endParaRPr/>
          </a:p>
        </p:txBody>
      </p:sp>
      <p:sp>
        <p:nvSpPr>
          <p:cNvPr id="1099" name="Google Shape;1099;p4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3500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</a:pPr>
            <a:r>
              <a:rPr lang="en-US" dirty="0"/>
              <a:t>Spirit wear – pictures of items on website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</a:pPr>
            <a:r>
              <a:rPr lang="en-US" dirty="0"/>
              <a:t>Order form is available on website under BHS Racquet Club tab</a:t>
            </a:r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</a:pPr>
            <a:r>
              <a:rPr lang="en-US" dirty="0"/>
              <a:t>Please refer to Order Form for ordering deadlines.  We have a very quick turnaround for the orders so we can get items back before the end of the season.</a:t>
            </a:r>
            <a:endParaRPr dirty="0"/>
          </a:p>
          <a:p>
            <a:pPr marL="63500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"/>
          <p:cNvSpPr txBox="1">
            <a:spLocks noGrp="1"/>
          </p:cNvSpPr>
          <p:nvPr>
            <p:ph type="subTitle" idx="4294967295"/>
          </p:nvPr>
        </p:nvSpPr>
        <p:spPr>
          <a:xfrm>
            <a:off x="1778000" y="7073900"/>
            <a:ext cx="208281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9600" dirty="0"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en-US" sz="9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Bronco Tennis</a:t>
            </a:r>
            <a:endParaRPr dirty="0"/>
          </a:p>
        </p:txBody>
      </p:sp>
      <p:sp>
        <p:nvSpPr>
          <p:cNvPr id="1061" name="Google Shape;1061;p9"/>
          <p:cNvSpPr txBox="1">
            <a:spLocks noGrp="1"/>
          </p:cNvSpPr>
          <p:nvPr>
            <p:ph type="ctrTitle" idx="4294967295"/>
          </p:nvPr>
        </p:nvSpPr>
        <p:spPr>
          <a:xfrm>
            <a:off x="378271" y="4540371"/>
            <a:ext cx="22227600" cy="24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80"/>
              <a:buFont typeface="Arial"/>
              <a:buNone/>
            </a:pPr>
            <a:r>
              <a:rPr lang="en-US" sz="100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Coach </a:t>
            </a:r>
            <a:r>
              <a:rPr lang="en-US" sz="100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McLane </a:t>
            </a:r>
            <a:r>
              <a:rPr lang="en-US" sz="1008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Coach </a:t>
            </a:r>
            <a:r>
              <a:rPr lang="en-US" sz="1008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McElroy</a:t>
            </a:r>
            <a:endParaRPr sz="1008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5"/>
          <p:cNvSpPr txBox="1">
            <a:spLocks noGrp="1"/>
          </p:cNvSpPr>
          <p:nvPr>
            <p:ph type="title"/>
          </p:nvPr>
        </p:nvSpPr>
        <p:spPr>
          <a:xfrm>
            <a:off x="2846585" y="1202612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2022 Coaching Staff</a:t>
            </a:r>
            <a:endParaRPr dirty="0"/>
          </a:p>
        </p:txBody>
      </p:sp>
      <p:sp>
        <p:nvSpPr>
          <p:cNvPr id="1102" name="Google Shape;1102;p5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750276" lvl="0" indent="-7502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VARSITY BOYS</a:t>
            </a:r>
            <a:br>
              <a:rPr lang="en-US" sz="6144" dirty="0"/>
            </a:br>
            <a:r>
              <a:rPr lang="en-US" dirty="0"/>
              <a:t>Coach Ben McLane</a:t>
            </a: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VARSITY GIRLS	</a:t>
            </a:r>
            <a:br>
              <a:rPr lang="en-US" dirty="0"/>
            </a:br>
            <a:r>
              <a:rPr lang="en-US" dirty="0"/>
              <a:t>Coach Rachel McElroy</a:t>
            </a: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JUNIOR VARSITY BOYS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/>
              <a:t>Coach</a:t>
            </a: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JUNIOR VARSITY GIRLS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992" dirty="0"/>
              <a:t>Coach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</a:t>
            </a:r>
            <a:r>
              <a:rPr dirty="0"/>
              <a:t>oaches</a:t>
            </a:r>
          </a:p>
        </p:txBody>
      </p:sp>
      <p:sp>
        <p:nvSpPr>
          <p:cNvPr id="248" name="Shape 248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</a:t>
            </a:r>
            <a:r>
              <a:rPr dirty="0"/>
              <a:t>eam </a:t>
            </a:r>
            <a:r>
              <a:rPr lang="en-US" dirty="0"/>
              <a:t>I</a:t>
            </a:r>
            <a:r>
              <a:rPr dirty="0"/>
              <a:t>ntroductions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1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7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Brookwood Boys Junior Varsity</a:t>
            </a:r>
            <a:endParaRPr dirty="0"/>
          </a:p>
        </p:txBody>
      </p:sp>
      <p:graphicFrame>
        <p:nvGraphicFramePr>
          <p:cNvPr id="1067" name="Google Shape;1067;p11"/>
          <p:cNvGraphicFramePr/>
          <p:nvPr>
            <p:extLst>
              <p:ext uri="{D42A27DB-BD31-4B8C-83A1-F6EECF244321}">
                <p14:modId xmlns:p14="http://schemas.microsoft.com/office/powerpoint/2010/main" val="3242950882"/>
              </p:ext>
            </p:extLst>
          </p:nvPr>
        </p:nvGraphicFramePr>
        <p:xfrm>
          <a:off x="3352800" y="3213100"/>
          <a:ext cx="9109325" cy="6123400"/>
        </p:xfrm>
        <a:graphic>
          <a:graphicData uri="http://schemas.openxmlformats.org/drawingml/2006/table">
            <a:tbl>
              <a:tblPr firstRow="1" bandRow="1">
                <a:noFill/>
                <a:tableStyleId>{D43F3055-ECF7-47FF-9816-D612D8BC7013}</a:tableStyleId>
              </a:tblPr>
              <a:tblGrid>
                <a:gridCol w="65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 dirty="0">
                          <a:solidFill>
                            <a:srgbClr val="FFFFFF"/>
                          </a:solidFill>
                        </a:rPr>
                        <a:t>Player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 dirty="0">
                          <a:solidFill>
                            <a:srgbClr val="FFFFFF"/>
                          </a:solidFill>
                        </a:rPr>
                        <a:t>Grade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0721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"/>
          <p:cNvSpPr txBox="1">
            <a:spLocks noGrp="1"/>
          </p:cNvSpPr>
          <p:nvPr>
            <p:ph type="subTitle" idx="4294967295"/>
          </p:nvPr>
        </p:nvSpPr>
        <p:spPr>
          <a:xfrm>
            <a:off x="1778000" y="7073900"/>
            <a:ext cx="208281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January 19, 2022</a:t>
            </a:r>
            <a:endParaRPr sz="9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"/>
          <p:cNvSpPr txBox="1">
            <a:spLocks noGrp="1"/>
          </p:cNvSpPr>
          <p:nvPr>
            <p:ph type="ctrTitle" idx="4294967295"/>
          </p:nvPr>
        </p:nvSpPr>
        <p:spPr>
          <a:xfrm>
            <a:off x="378271" y="4540371"/>
            <a:ext cx="22227600" cy="24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0"/>
              <a:buFont typeface="Arial"/>
              <a:buNone/>
            </a:pPr>
            <a:r>
              <a:rPr lang="en-US" sz="1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1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en-US" sz="1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BHS Tennis Kickoff Meeting</a:t>
            </a:r>
            <a:endParaRPr sz="112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6164EA98-80B3-574D-8472-0C9301EC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46" y="1954570"/>
            <a:ext cx="7805432" cy="123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2"/>
          <p:cNvSpPr txBox="1">
            <a:spLocks noGrp="1"/>
          </p:cNvSpPr>
          <p:nvPr>
            <p:ph type="title"/>
          </p:nvPr>
        </p:nvSpPr>
        <p:spPr>
          <a:xfrm>
            <a:off x="2882407" y="9271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7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Brookwood Girls Junior Varsity</a:t>
            </a:r>
            <a:endParaRPr dirty="0"/>
          </a:p>
        </p:txBody>
      </p:sp>
      <p:graphicFrame>
        <p:nvGraphicFramePr>
          <p:cNvPr id="1070" name="Google Shape;1070;p12"/>
          <p:cNvGraphicFramePr/>
          <p:nvPr>
            <p:extLst>
              <p:ext uri="{D42A27DB-BD31-4B8C-83A1-F6EECF244321}">
                <p14:modId xmlns:p14="http://schemas.microsoft.com/office/powerpoint/2010/main" val="1614782839"/>
              </p:ext>
            </p:extLst>
          </p:nvPr>
        </p:nvGraphicFramePr>
        <p:xfrm>
          <a:off x="3352800" y="3213100"/>
          <a:ext cx="9109325" cy="8052942"/>
        </p:xfrm>
        <a:graphic>
          <a:graphicData uri="http://schemas.openxmlformats.org/drawingml/2006/table">
            <a:tbl>
              <a:tblPr firstRow="1" bandRow="1">
                <a:noFill/>
                <a:tableStyleId>{D43F3055-ECF7-47FF-9816-D612D8BC7013}</a:tableStyleId>
              </a:tblPr>
              <a:tblGrid>
                <a:gridCol w="65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>
                          <a:solidFill>
                            <a:srgbClr val="FFFFFF"/>
                          </a:solidFill>
                        </a:rPr>
                        <a:t>Player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>
                          <a:solidFill>
                            <a:srgbClr val="FFFFFF"/>
                          </a:solidFill>
                        </a:rPr>
                        <a:t>Grade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Kayla </a:t>
                      </a:r>
                      <a:r>
                        <a:rPr lang="en-US" sz="3600" u="none" strike="noStrike" cap="none" dirty="0" err="1"/>
                        <a:t>Widy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Olivia Jaime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Lauren </a:t>
                      </a:r>
                      <a:r>
                        <a:rPr lang="en-US" sz="3600" u="none" strike="noStrike" cap="none" dirty="0" err="1"/>
                        <a:t>Sams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10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Ashlyn </a:t>
                      </a:r>
                      <a:r>
                        <a:rPr lang="en-US" sz="3600" u="none" strike="noStrike" cap="none" dirty="0" err="1"/>
                        <a:t>Isenhour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9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Hannah Moore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9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Light"/>
                        </a:rPr>
                        <a:t>Isabel Sanchez</a:t>
                      </a:r>
                      <a:endParaRPr sz="72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9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Nicole </a:t>
                      </a:r>
                      <a:r>
                        <a:rPr lang="en-US" sz="3600" u="none" strike="noStrike" cap="none" dirty="0" err="1"/>
                        <a:t>Khatchadourian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9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Olivia Hamilton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9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722414"/>
                  </a:ext>
                </a:extLst>
              </a:tr>
              <a:tr h="8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Riley Reed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9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2158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3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7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Brookwood Boys Varsity</a:t>
            </a:r>
            <a:endParaRPr dirty="0"/>
          </a:p>
        </p:txBody>
      </p:sp>
      <p:graphicFrame>
        <p:nvGraphicFramePr>
          <p:cNvPr id="1073" name="Google Shape;1073;p13"/>
          <p:cNvGraphicFramePr/>
          <p:nvPr>
            <p:extLst>
              <p:ext uri="{D42A27DB-BD31-4B8C-83A1-F6EECF244321}">
                <p14:modId xmlns:p14="http://schemas.microsoft.com/office/powerpoint/2010/main" val="94238699"/>
              </p:ext>
            </p:extLst>
          </p:nvPr>
        </p:nvGraphicFramePr>
        <p:xfrm>
          <a:off x="3352800" y="3213100"/>
          <a:ext cx="9109325" cy="7244575"/>
        </p:xfrm>
        <a:graphic>
          <a:graphicData uri="http://schemas.openxmlformats.org/drawingml/2006/table">
            <a:tbl>
              <a:tblPr firstRow="1" bandRow="1">
                <a:noFill/>
                <a:tableStyleId>{D43F3055-ECF7-47FF-9816-D612D8BC7013}</a:tableStyleId>
              </a:tblPr>
              <a:tblGrid>
                <a:gridCol w="651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 dirty="0">
                          <a:solidFill>
                            <a:srgbClr val="FFFFFF"/>
                          </a:solidFill>
                        </a:rPr>
                        <a:t>Player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 dirty="0">
                          <a:solidFill>
                            <a:srgbClr val="FFFFFF"/>
                          </a:solidFill>
                        </a:rPr>
                        <a:t>Grade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Teo </a:t>
                      </a:r>
                      <a:r>
                        <a:rPr lang="en-US" sz="3600" u="none" strike="noStrike" cap="none" dirty="0" err="1"/>
                        <a:t>Asteghene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Evan Burnley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Skylar Ewe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10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Dillon Grose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10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Rishi Krishnamurthy</a:t>
                      </a: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Raymond Liu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976299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Kapil Shankar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10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398463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Matthew Xu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10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9699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4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7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 Brookwood Girls Varsity</a:t>
            </a:r>
            <a:endParaRPr dirty="0"/>
          </a:p>
        </p:txBody>
      </p:sp>
      <p:graphicFrame>
        <p:nvGraphicFramePr>
          <p:cNvPr id="1076" name="Google Shape;1076;p14"/>
          <p:cNvGraphicFramePr/>
          <p:nvPr>
            <p:extLst>
              <p:ext uri="{D42A27DB-BD31-4B8C-83A1-F6EECF244321}">
                <p14:modId xmlns:p14="http://schemas.microsoft.com/office/powerpoint/2010/main" val="1183235872"/>
              </p:ext>
            </p:extLst>
          </p:nvPr>
        </p:nvGraphicFramePr>
        <p:xfrm>
          <a:off x="2790092" y="3642607"/>
          <a:ext cx="9165818" cy="6372650"/>
        </p:xfrm>
        <a:graphic>
          <a:graphicData uri="http://schemas.openxmlformats.org/drawingml/2006/table">
            <a:tbl>
              <a:tblPr firstRow="1" bandRow="1">
                <a:noFill/>
                <a:tableStyleId>{D43F3055-ECF7-47FF-9816-D612D8BC7013}</a:tableStyleId>
              </a:tblPr>
              <a:tblGrid>
                <a:gridCol w="656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>
                          <a:solidFill>
                            <a:srgbClr val="FFFFFF"/>
                          </a:solidFill>
                        </a:rPr>
                        <a:t>Player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b="1" u="none" strike="noStrike" cap="none">
                          <a:solidFill>
                            <a:srgbClr val="FFFFFF"/>
                          </a:solidFill>
                        </a:rPr>
                        <a:t>Grade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tabLst/>
                        <a:defRPr sz="1400" u="none" strike="noStrike" cap="none"/>
                      </a:pPr>
                      <a:endParaRPr lang="en-US"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tabLst/>
                        <a:defRPr sz="1400" u="none" strike="noStrike" cap="none"/>
                      </a:pPr>
                      <a:r>
                        <a:rPr lang="en-US" sz="3600" u="none" strike="noStrike" cap="none" dirty="0"/>
                        <a:t>Jenna Herren</a:t>
                      </a: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12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Kristian Patterson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12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tabLst/>
                        <a:defRPr sz="1400" u="none" strike="noStrike" cap="none"/>
                      </a:pPr>
                      <a:r>
                        <a:rPr lang="en-US" sz="3600" u="none" strike="noStrike" cap="none" dirty="0"/>
                        <a:t>Kyla Wallace</a:t>
                      </a: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12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tabLst/>
                        <a:defRPr sz="1400" u="none" strike="noStrike" cap="none"/>
                      </a:pPr>
                      <a:r>
                        <a:rPr lang="en-US" sz="3600" u="none" strike="noStrike" cap="none" dirty="0"/>
                        <a:t>Saxon Williams</a:t>
                      </a:r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11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288934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tabLst/>
                        <a:defRPr sz="1400" u="none" strike="noStrike" cap="none"/>
                      </a:pPr>
                      <a:r>
                        <a:rPr lang="en-US" sz="3600" u="none" strike="noStrike" cap="none" dirty="0" err="1"/>
                        <a:t>Shayda</a:t>
                      </a:r>
                      <a:r>
                        <a:rPr lang="en-US" sz="3600" u="none" strike="noStrike" cap="none" dirty="0"/>
                        <a:t> </a:t>
                      </a:r>
                      <a:r>
                        <a:rPr lang="en-US" sz="3600" u="none" strike="noStrike" cap="none" dirty="0" err="1"/>
                        <a:t>Torab</a:t>
                      </a:r>
                      <a:endParaRPr lang="en-US"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r>
                        <a:rPr lang="en-US" sz="3600" u="none" strike="noStrike" cap="none" dirty="0"/>
                        <a:t>10</a:t>
                      </a: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042811"/>
                  </a:ext>
                </a:extLst>
              </a:tr>
              <a:tr h="804675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tabLst/>
                        <a:defRPr sz="1400" u="none" strike="noStrike" cap="none"/>
                      </a:pPr>
                      <a:endParaRPr lang="en-US" sz="3600" u="none" strike="noStrike" cap="none" dirty="0"/>
                    </a:p>
                  </a:txBody>
                  <a:tcPr marL="63500" marR="63500" marT="0" marB="0" anchor="ctr">
                    <a:lnL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Helvetica Neue Light"/>
                        <a:buNone/>
                        <a:defRPr sz="1400" u="none" strike="noStrike" cap="none"/>
                      </a:pPr>
                      <a:endParaRPr sz="3600" u="none" strike="noStrike" cap="none" dirty="0"/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BCB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6428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7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2022 Home Courts</a:t>
            </a:r>
            <a:endParaRPr dirty="0"/>
          </a:p>
        </p:txBody>
      </p:sp>
      <p:sp>
        <p:nvSpPr>
          <p:cNvPr id="1108" name="Google Shape;1108;p7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4608"/>
              <a:buNone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		VARSITY BOYS</a:t>
            </a:r>
            <a:br>
              <a:rPr lang="en-US" sz="6144" dirty="0"/>
            </a:br>
            <a:r>
              <a:rPr lang="en-US" sz="6144" dirty="0"/>
              <a:t>		</a:t>
            </a:r>
            <a:r>
              <a:rPr lang="en-US" dirty="0"/>
              <a:t>Montclair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4608"/>
              <a:buNone/>
            </a:pPr>
            <a:endParaRPr dirty="0"/>
          </a:p>
          <a:p>
            <a:pPr marL="0" indent="0">
              <a:spcBef>
                <a:spcPts val="0"/>
              </a:spcBef>
              <a:buSzPts val="1350"/>
              <a:buNone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		VARSITY GIRLS</a:t>
            </a:r>
            <a:br>
              <a:rPr lang="en-US" dirty="0"/>
            </a:br>
            <a:r>
              <a:rPr lang="en-US" dirty="0"/>
              <a:t>		Bright Water and River Oaks</a:t>
            </a:r>
          </a:p>
          <a:p>
            <a:pPr marL="0" indent="0">
              <a:spcBef>
                <a:spcPts val="0"/>
              </a:spcBef>
              <a:buSzPts val="1350"/>
              <a:buNone/>
            </a:pPr>
            <a:r>
              <a:rPr lang="en-US" dirty="0"/>
              <a:t>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SzPts val="1350"/>
              <a:buNone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		JUNIOR VARSITY BOYS AND GIRLS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dirty="0">
                <a:latin typeface="+mj-lt"/>
                <a:ea typeface="Lora"/>
                <a:cs typeface="Lora"/>
                <a:sym typeface="Lora"/>
              </a:rPr>
              <a:t>Brookwood Manor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6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2022 Tournament</a:t>
            </a:r>
            <a:endParaRPr dirty="0"/>
          </a:p>
        </p:txBody>
      </p:sp>
      <p:sp>
        <p:nvSpPr>
          <p:cNvPr id="1082" name="Google Shape;1082;p16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40" baseline="30000" dirty="0"/>
          </a:p>
          <a:p>
            <a:pPr marL="635000" lvl="0" indent="-635000" algn="l" rtl="0">
              <a:lnSpc>
                <a:spcPct val="8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Helvetica Neue Light"/>
              <a:buChar char="•"/>
            </a:pPr>
            <a:r>
              <a:rPr lang="en-US" sz="7200" baseline="30000" dirty="0"/>
              <a:t>Lagrange Tournament (3/11-3/13)</a:t>
            </a:r>
          </a:p>
          <a:p>
            <a:pPr marL="1270000" lvl="1" indent="-635000" algn="l" rtl="0">
              <a:lnSpc>
                <a:spcPct val="8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Helvetica Neue Light"/>
              <a:buChar char="•"/>
            </a:pPr>
            <a:r>
              <a:rPr lang="en-US" sz="3640" dirty="0"/>
              <a:t>Elite tournament by invitation only</a:t>
            </a:r>
            <a:endParaRPr sz="3640" dirty="0"/>
          </a:p>
          <a:p>
            <a:pPr marL="1270000" lvl="1" indent="-635000" algn="l" rtl="0">
              <a:lnSpc>
                <a:spcPct val="8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Helvetica Neue Light"/>
              <a:buChar char="•"/>
            </a:pPr>
            <a:r>
              <a:rPr lang="en-US" sz="3640" dirty="0"/>
              <a:t>Hotel Rooms are responsibility of parents.</a:t>
            </a:r>
            <a:endParaRPr sz="3640" dirty="0"/>
          </a:p>
          <a:p>
            <a:pPr marL="1270000" lvl="1" indent="-635000" algn="l" rtl="0">
              <a:lnSpc>
                <a:spcPct val="8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Helvetica Neue Light"/>
              <a:buChar char="•"/>
            </a:pPr>
            <a:r>
              <a:rPr lang="en-US" sz="3640" dirty="0"/>
              <a:t>Varsity only</a:t>
            </a:r>
            <a:endParaRPr dirty="0"/>
          </a:p>
          <a:p>
            <a:pPr marL="635000" lvl="0" indent="-635000" algn="l" rtl="0">
              <a:lnSpc>
                <a:spcPct val="8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730"/>
              <a:buFont typeface="Helvetica Neue Light"/>
              <a:buChar char="•"/>
            </a:pPr>
            <a:r>
              <a:rPr lang="en-US" sz="3640" dirty="0"/>
              <a:t>More details will be provided as we get closer to the dates</a:t>
            </a:r>
            <a:endParaRPr sz="364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Closing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30501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Items to be completed online</a:t>
            </a:r>
            <a:endParaRPr dirty="0"/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93969" indent="-593969" defTabSz="627379">
              <a:spcBef>
                <a:spcPts val="4400"/>
              </a:spcBef>
              <a:defRPr sz="3952"/>
            </a:pPr>
            <a:r>
              <a:rPr lang="en-US" sz="4864" dirty="0">
                <a:solidFill>
                  <a:srgbClr val="872335"/>
                </a:solidFill>
                <a:latin typeface="Academic M54"/>
                <a:ea typeface="Academic M54"/>
                <a:cs typeface="Academic M54"/>
                <a:sym typeface="Academic M54"/>
              </a:rPr>
              <a:t>All items can be found under the BHS Racquet Club tab on brookwoodtennis.com</a:t>
            </a:r>
          </a:p>
          <a:p>
            <a:pPr marL="593969" indent="-593969" defTabSz="627379">
              <a:spcBef>
                <a:spcPts val="4400"/>
              </a:spcBef>
              <a:defRPr sz="3952"/>
            </a:pPr>
            <a:r>
              <a:rPr lang="en-US" sz="4864" dirty="0">
                <a:solidFill>
                  <a:srgbClr val="872335"/>
                </a:solidFill>
                <a:latin typeface="Academic M54"/>
                <a:ea typeface="Academic M54"/>
                <a:cs typeface="Academic M54"/>
                <a:sym typeface="Academic M54"/>
              </a:rPr>
              <a:t>Registration – choose your child’s team and fill in the google doc.  When you have completed the form, you will receive a confirmation email with the BHS Racquet Club’s PayPal link.</a:t>
            </a:r>
          </a:p>
          <a:p>
            <a:pPr marL="593969" indent="-593969" defTabSz="627379">
              <a:spcBef>
                <a:spcPts val="4400"/>
              </a:spcBef>
              <a:defRPr sz="3952"/>
            </a:pPr>
            <a:r>
              <a:rPr sz="4864" dirty="0">
                <a:solidFill>
                  <a:srgbClr val="872335"/>
                </a:solidFill>
                <a:latin typeface="Academic M54"/>
                <a:ea typeface="Academic M54"/>
                <a:cs typeface="Academic M54"/>
                <a:sym typeface="Academic M54"/>
              </a:rPr>
              <a:t>Checkout</a:t>
            </a:r>
            <a:r>
              <a:rPr lang="en-US" sz="4864" dirty="0">
                <a:solidFill>
                  <a:srgbClr val="872335"/>
                </a:solidFill>
                <a:latin typeface="Academic M54"/>
                <a:ea typeface="Academic M54"/>
                <a:cs typeface="Academic M54"/>
                <a:sym typeface="Academic M54"/>
              </a:rPr>
              <a:t> – either pay by PayPal or if paying by check you need to have it to the BHS front desk before 3 p.m. on Friday, 2/4/2022.  Please put your check in an envelope with your player’s name on the check.</a:t>
            </a:r>
          </a:p>
          <a:p>
            <a:pPr marL="593969" indent="-593969" defTabSz="627379">
              <a:spcBef>
                <a:spcPts val="4400"/>
              </a:spcBef>
              <a:defRPr sz="3952"/>
            </a:pPr>
            <a:r>
              <a:rPr lang="en-US" sz="4860" dirty="0">
                <a:solidFill>
                  <a:srgbClr val="872335"/>
                </a:solidFill>
                <a:latin typeface="Academic M54"/>
                <a:ea typeface="Academic M54"/>
                <a:cs typeface="Academic M54"/>
                <a:sym typeface="Academic M54"/>
              </a:rPr>
              <a:t>Spirit Wear – please follow the instructions on the Spirit Wear Order form.  This is also due by Friday 2/4/2022.</a:t>
            </a:r>
            <a:br>
              <a:rPr dirty="0"/>
            </a:br>
            <a:endParaRPr lang="en-US" dirty="0"/>
          </a:p>
          <a:p>
            <a:pPr marL="593969" indent="-593969" defTabSz="627379">
              <a:spcBef>
                <a:spcPts val="4400"/>
              </a:spcBef>
              <a:defRPr sz="3952"/>
            </a:pPr>
            <a:endParaRPr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6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2022 Team Parent</a:t>
            </a:r>
            <a:endParaRPr dirty="0"/>
          </a:p>
        </p:txBody>
      </p:sp>
      <p:sp>
        <p:nvSpPr>
          <p:cNvPr id="1105" name="Google Shape;1105;p6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750276" lvl="0" indent="-7502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Girls Varsity</a:t>
            </a:r>
            <a:br>
              <a:rPr lang="en-US" b="1" dirty="0">
                <a:solidFill>
                  <a:srgbClr val="8723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Boys Varsity</a:t>
            </a:r>
            <a:br>
              <a:rPr lang="en-US" dirty="0"/>
            </a:b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Boys JV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Girls JV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endParaRPr sz="499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Support Needed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Sponsorship</a:t>
            </a:r>
            <a:endParaRPr sz="4800" dirty="0"/>
          </a:p>
          <a:p>
            <a:r>
              <a:rPr dirty="0"/>
              <a:t>Aces</a:t>
            </a:r>
          </a:p>
          <a:p>
            <a:r>
              <a:rPr dirty="0"/>
              <a:t>Banquet</a:t>
            </a:r>
            <a:endParaRPr lang="en-US" dirty="0"/>
          </a:p>
          <a:p>
            <a:r>
              <a:rPr lang="en-US" dirty="0"/>
              <a:t>Fundraising</a:t>
            </a:r>
          </a:p>
          <a:p>
            <a:r>
              <a:rPr lang="en-US" dirty="0"/>
              <a:t>Team Parents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Board Positions (Treasurer, President)</a:t>
            </a:r>
            <a:endParaRPr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you!</a:t>
            </a:r>
            <a:endParaRPr dirty="0"/>
          </a:p>
        </p:txBody>
      </p:sp>
      <p:pic>
        <p:nvPicPr>
          <p:cNvPr id="285" name="BHS Team Tradition Success logo 16 x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1056"/>
            <a:ext cx="24384000" cy="395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38" name="Google Shape;1038;p2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750276" lvl="0" indent="-7502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Ivan </a:t>
            </a:r>
            <a:r>
              <a:rPr lang="en-US" dirty="0" err="1"/>
              <a:t>Asteghene</a:t>
            </a: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Brookwood Racquet Club Introduction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992" dirty="0"/>
              <a:t>BHS Racquet Club Board</a:t>
            </a: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Team News and Information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/>
              <a:t>Coach Daniel Bowles and Coach Rachel McElroy</a:t>
            </a:r>
            <a:endParaRPr dirty="0"/>
          </a:p>
          <a:p>
            <a:pPr marL="750276" lvl="0" indent="-75027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872335"/>
              </a:buClr>
              <a:buSzPts val="4608"/>
              <a:buFont typeface="Arial"/>
              <a:buChar char="•"/>
            </a:pPr>
            <a: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Paperwork and Spirit Wear</a:t>
            </a:r>
            <a:br>
              <a:rPr lang="en-US" sz="6144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/>
              <a:t>BHS Racquet Club Board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Forms</a:t>
            </a:r>
            <a:r>
              <a:rPr dirty="0"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dirty="0"/>
              <a:t>R</a:t>
            </a:r>
            <a:r>
              <a:rPr dirty="0"/>
              <a:t>eleases</a:t>
            </a:r>
          </a:p>
        </p:txBody>
      </p:sp>
      <p:pic>
        <p:nvPicPr>
          <p:cNvPr id="280" name="10 BHS MEDIA USAGE RELEASE FORM 2016 v1.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2" y="3433387"/>
            <a:ext cx="7772401" cy="100584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81" name="9 BHS ALTERNATIVE TRANSPORTATION LIABILITY FORM 2016 v1.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510" y="3467100"/>
            <a:ext cx="7772401" cy="1005840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82" name="8 BHS COMMUNICATIONS RELEASE FORM 2014 v1.0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226" y="3433387"/>
            <a:ext cx="7772401" cy="100584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New Player</a:t>
            </a:r>
            <a:r>
              <a:rPr dirty="0"/>
              <a:t> Breakout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7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/>
              <a:t>Key Dates</a:t>
            </a:r>
            <a:endParaRPr/>
          </a:p>
        </p:txBody>
      </p:sp>
      <p:sp>
        <p:nvSpPr>
          <p:cNvPr id="1085" name="Google Shape;1085;p17"/>
          <p:cNvSpPr txBox="1">
            <a:spLocks noGrp="1"/>
          </p:cNvSpPr>
          <p:nvPr>
            <p:ph type="body" idx="1"/>
          </p:nvPr>
        </p:nvSpPr>
        <p:spPr>
          <a:xfrm>
            <a:off x="1966690" y="2891481"/>
            <a:ext cx="19848300" cy="10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2540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January 27  6:30pm	    	Kickoff Meeting – Media Center</a:t>
            </a:r>
            <a:endParaRPr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TBD				    	Pictures		          	</a:t>
            </a:r>
            <a:endParaRPr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February 18th				First matches JV</a:t>
            </a:r>
            <a:endParaRPr sz="2800"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Canceled				Deco Turf (Chattanooga) - Varsity</a:t>
            </a:r>
            <a:endParaRPr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March 26 		             	Senior Night (all teams) – Rhodes Jordan</a:t>
            </a:r>
            <a:endParaRPr sz="2800"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April 5 - 9   				Spring Break</a:t>
            </a:r>
            <a:endParaRPr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April 9-10				Regions Semifinals and Finals</a:t>
            </a:r>
            <a:endParaRPr sz="2800"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May 8                    			State Tournament</a:t>
            </a:r>
            <a:endParaRPr sz="2800" dirty="0"/>
          </a:p>
          <a:p>
            <a:pPr marL="254000" lvl="0" indent="-2540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/>
              <a:t>May ?  					Banquet</a:t>
            </a:r>
            <a:endParaRPr sz="2800" dirty="0"/>
          </a:p>
        </p:txBody>
      </p:sp>
      <p:sp>
        <p:nvSpPr>
          <p:cNvPr id="1086" name="Google Shape;1086;p17"/>
          <p:cNvSpPr txBox="1"/>
          <p:nvPr/>
        </p:nvSpPr>
        <p:spPr>
          <a:xfrm>
            <a:off x="12770735" y="5281240"/>
            <a:ext cx="11887200" cy="19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 to </a:t>
            </a:r>
            <a:r>
              <a:rPr lang="en-US" sz="6000" b="1" i="0" u="sng" strike="noStrike" cap="none" dirty="0">
                <a:solidFill>
                  <a:srgbClr val="42A3F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brookwoodtennis.com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for all information</a:t>
            </a:r>
            <a:endParaRPr sz="6000" b="1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>
                <a:latin typeface="Arial"/>
                <a:ea typeface="Arial"/>
                <a:cs typeface="Arial"/>
                <a:sym typeface="Arial"/>
              </a:rPr>
              <a:t>Budget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| </a:t>
            </a:r>
            <a:r>
              <a:rPr lang="en-US" sz="9600"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3500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</a:pPr>
            <a:r>
              <a:rPr lang="en-US" dirty="0"/>
              <a:t>2021 Priorities</a:t>
            </a:r>
            <a:endParaRPr dirty="0"/>
          </a:p>
          <a:p>
            <a:pPr marL="127000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</a:pPr>
            <a:r>
              <a:rPr lang="en-US" dirty="0"/>
              <a:t>Enable 2021 teams to compete for championships in Region, in Georgia and in elite high school tournaments</a:t>
            </a:r>
            <a:endParaRPr dirty="0"/>
          </a:p>
          <a:p>
            <a:pPr marL="1270000" lvl="1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</a:pPr>
            <a:r>
              <a:rPr lang="en-US" dirty="0"/>
              <a:t>Allow BHS Tennis players to represent our school and community with confidence </a:t>
            </a:r>
            <a:endParaRPr dirty="0"/>
          </a:p>
          <a:p>
            <a:pPr marL="635000" lvl="1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2022 Board</a:t>
            </a:r>
            <a:endParaRPr dirty="0"/>
          </a:p>
        </p:txBody>
      </p:sp>
      <p:sp>
        <p:nvSpPr>
          <p:cNvPr id="1090" name="Google Shape;1090;p1"/>
          <p:cNvSpPr txBox="1">
            <a:spLocks noGrp="1"/>
          </p:cNvSpPr>
          <p:nvPr>
            <p:ph type="body" idx="1"/>
          </p:nvPr>
        </p:nvSpPr>
        <p:spPr>
          <a:xfrm>
            <a:off x="2846585" y="2746131"/>
            <a:ext cx="20177538" cy="10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687753" lvl="0" indent="-68775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3907"/>
              <a:buFont typeface="Arial"/>
              <a:buChar char="•"/>
            </a:pPr>
            <a: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b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/>
              <a:t>Ivan </a:t>
            </a:r>
            <a:r>
              <a:rPr lang="en-US" sz="4000" dirty="0" err="1"/>
              <a:t>Asteghene</a:t>
            </a:r>
            <a:endParaRPr sz="4162" dirty="0"/>
          </a:p>
          <a:p>
            <a:pPr marL="687753" lvl="0" indent="-687752" algn="l" rtl="0">
              <a:lnSpc>
                <a:spcPct val="90000"/>
              </a:lnSpc>
              <a:spcBef>
                <a:spcPts val="5100"/>
              </a:spcBef>
              <a:spcAft>
                <a:spcPts val="0"/>
              </a:spcAft>
              <a:buClr>
                <a:srgbClr val="872335"/>
              </a:buClr>
              <a:buSzPts val="3907"/>
              <a:buFont typeface="Arial"/>
              <a:buChar char="•"/>
            </a:pPr>
            <a: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Vice President</a:t>
            </a:r>
            <a:br>
              <a:rPr lang="en-US" sz="4232" b="1" dirty="0">
                <a:solidFill>
                  <a:srgbClr val="8723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000" dirty="0">
                <a:sym typeface="Helvetica Neue"/>
              </a:rPr>
              <a:t>Jim Herren</a:t>
            </a:r>
          </a:p>
          <a:p>
            <a:pPr marL="687753" lvl="0" indent="-687752">
              <a:lnSpc>
                <a:spcPct val="90000"/>
              </a:lnSpc>
              <a:spcBef>
                <a:spcPts val="5100"/>
              </a:spcBef>
              <a:buClr>
                <a:srgbClr val="872335"/>
              </a:buClr>
              <a:buSzPts val="3907"/>
              <a:buFont typeface="Arial"/>
              <a:buChar char="•"/>
            </a:pPr>
            <a:r>
              <a:rPr lang="en-US" sz="4800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Vice President</a:t>
            </a:r>
            <a:br>
              <a:rPr lang="en-US" sz="4000" b="1" dirty="0">
                <a:solidFill>
                  <a:srgbClr val="8723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600" dirty="0">
                <a:sym typeface="Helvetica Neue"/>
              </a:rPr>
              <a:t>Cristy Williams</a:t>
            </a:r>
          </a:p>
          <a:p>
            <a:pPr marL="687753" lvl="0" indent="-687752" algn="l" rtl="0">
              <a:lnSpc>
                <a:spcPct val="90000"/>
              </a:lnSpc>
              <a:spcBef>
                <a:spcPts val="5100"/>
              </a:spcBef>
              <a:spcAft>
                <a:spcPts val="0"/>
              </a:spcAft>
              <a:buClr>
                <a:srgbClr val="872335"/>
              </a:buClr>
              <a:buSzPts val="3907"/>
              <a:buFont typeface="Arial"/>
              <a:buChar char="•"/>
            </a:pPr>
            <a: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Treasurer</a:t>
            </a:r>
            <a:br>
              <a:rPr lang="en-US" sz="4232" dirty="0"/>
            </a:br>
            <a:r>
              <a:rPr lang="en-US" sz="4232" dirty="0"/>
              <a:t>Pete Fox</a:t>
            </a:r>
            <a:endParaRPr dirty="0"/>
          </a:p>
          <a:p>
            <a:pPr marL="687753" lvl="0" indent="-687752">
              <a:lnSpc>
                <a:spcPct val="90000"/>
              </a:lnSpc>
              <a:spcBef>
                <a:spcPts val="5100"/>
              </a:spcBef>
              <a:buClr>
                <a:srgbClr val="872335"/>
              </a:buClr>
              <a:buSzPts val="3907"/>
              <a:buFont typeface="Arial"/>
              <a:buChar char="•"/>
            </a:pPr>
            <a: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Secretary</a:t>
            </a:r>
            <a:br>
              <a:rPr lang="en-US" sz="4232" dirty="0"/>
            </a:br>
            <a:r>
              <a:rPr lang="en-US" sz="4232" dirty="0"/>
              <a:t>Kat Hamilton</a:t>
            </a:r>
          </a:p>
          <a:p>
            <a:pPr marL="687753" lvl="0" indent="-687752">
              <a:lnSpc>
                <a:spcPct val="90000"/>
              </a:lnSpc>
              <a:spcBef>
                <a:spcPts val="5100"/>
              </a:spcBef>
              <a:buClr>
                <a:srgbClr val="872335"/>
              </a:buClr>
              <a:buSzPts val="3907"/>
              <a:buFont typeface="Arial"/>
              <a:buChar char="•"/>
            </a:pPr>
            <a: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Member-at-Large</a:t>
            </a:r>
            <a:br>
              <a:rPr lang="en-US" sz="5209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32" dirty="0">
                <a:sym typeface="Arial"/>
              </a:rPr>
              <a:t>Uma Shankar</a:t>
            </a:r>
            <a:endParaRPr sz="4232" dirty="0"/>
          </a:p>
          <a:p>
            <a:pPr marL="687753" lvl="0" indent="-458677" algn="l" rtl="0">
              <a:lnSpc>
                <a:spcPct val="90000"/>
              </a:lnSpc>
              <a:spcBef>
                <a:spcPts val="5100"/>
              </a:spcBef>
              <a:spcAft>
                <a:spcPts val="0"/>
              </a:spcAft>
              <a:buClr>
                <a:srgbClr val="000000"/>
              </a:buClr>
              <a:buSzPts val="3608"/>
              <a:buFont typeface="Helvetica Neue Light"/>
              <a:buNone/>
            </a:pPr>
            <a:endParaRPr sz="48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2"/>
          <p:cNvSpPr txBox="1">
            <a:spLocks noGrp="1"/>
          </p:cNvSpPr>
          <p:nvPr>
            <p:ph type="title"/>
          </p:nvPr>
        </p:nvSpPr>
        <p:spPr>
          <a:xfrm>
            <a:off x="2846585" y="952500"/>
            <a:ext cx="19848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dirty="0"/>
              <a:t>2022 Board Leaders</a:t>
            </a:r>
            <a:endParaRPr dirty="0"/>
          </a:p>
        </p:txBody>
      </p:sp>
      <p:sp>
        <p:nvSpPr>
          <p:cNvPr id="1093" name="Google Shape;1093;p2"/>
          <p:cNvSpPr txBox="1">
            <a:spLocks noGrp="1"/>
          </p:cNvSpPr>
          <p:nvPr>
            <p:ph type="body" idx="1"/>
          </p:nvPr>
        </p:nvSpPr>
        <p:spPr>
          <a:xfrm>
            <a:off x="2846584" y="3238500"/>
            <a:ext cx="19848300" cy="9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numCol="2" spcCol="992415" anchor="t" anchorCtr="0">
            <a:normAutofit/>
          </a:bodyPr>
          <a:lstStyle/>
          <a:p>
            <a:pPr marL="504496" lvl="0" indent="-50449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Team Parents</a:t>
            </a:r>
            <a:br>
              <a:rPr lang="en-US" dirty="0"/>
            </a:br>
            <a:r>
              <a:rPr lang="en-US" sz="4100" dirty="0"/>
              <a:t>Kat Hamilton</a:t>
            </a:r>
            <a:endParaRPr sz="4100" dirty="0"/>
          </a:p>
          <a:p>
            <a:pPr marL="504496" lvl="0" indent="-50449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Spirit Wear and Uniforms</a:t>
            </a:r>
            <a:b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76" dirty="0"/>
              <a:t>Ivan </a:t>
            </a:r>
            <a:r>
              <a:rPr lang="en-US" sz="4176" dirty="0" err="1"/>
              <a:t>Asteghene</a:t>
            </a:r>
            <a:endParaRPr dirty="0"/>
          </a:p>
          <a:p>
            <a:pPr marL="504496" lvl="0" indent="-50449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r>
              <a:rPr lang="en-US" dirty="0"/>
              <a:t> </a:t>
            </a:r>
            <a:br>
              <a:rPr lang="en-US" dirty="0"/>
            </a:br>
            <a:r>
              <a:rPr lang="en-US" sz="4100" dirty="0"/>
              <a:t>Uma Shankar</a:t>
            </a:r>
            <a:endParaRPr sz="4100" dirty="0"/>
          </a:p>
          <a:p>
            <a:pPr marL="504496" lvl="0" indent="-50449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Bronco Aces</a:t>
            </a:r>
            <a:b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76" dirty="0"/>
              <a:t>Ivan </a:t>
            </a:r>
            <a:r>
              <a:rPr lang="en-US" sz="4176" dirty="0" err="1"/>
              <a:t>Asteghene</a:t>
            </a:r>
            <a:endParaRPr dirty="0"/>
          </a:p>
          <a:p>
            <a:pPr marL="504496" lvl="0" indent="-50449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Sponsorships</a:t>
            </a:r>
            <a:br>
              <a:rPr lang="en-US" b="1" dirty="0">
                <a:solidFill>
                  <a:srgbClr val="872335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180" dirty="0"/>
              <a:t>Uma Shankar</a:t>
            </a:r>
            <a:endParaRPr sz="4180" dirty="0"/>
          </a:p>
          <a:p>
            <a:pPr marL="504496" lvl="0" indent="-50449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Fundraising Coordinator</a:t>
            </a:r>
            <a:r>
              <a:rPr lang="en-US" b="1" dirty="0">
                <a:solidFill>
                  <a:srgbClr val="8723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dirty="0"/>
            </a:br>
            <a:r>
              <a:rPr lang="en-US" sz="4100" dirty="0"/>
              <a:t>Uma Shankar</a:t>
            </a:r>
            <a:endParaRPr sz="4100" dirty="0"/>
          </a:p>
          <a:p>
            <a:pPr marL="504496" lvl="0" indent="-504496">
              <a:spcBef>
                <a:spcPts val="4200"/>
              </a:spcBef>
              <a:buClr>
                <a:srgbClr val="872335"/>
              </a:buClr>
              <a:buSzPts val="3456"/>
              <a:buFont typeface="Arial"/>
              <a:buChar char="•"/>
            </a:pPr>
            <a:r>
              <a:rPr lang="en-US" sz="4608" dirty="0">
                <a:solidFill>
                  <a:srgbClr val="872335"/>
                </a:solidFill>
                <a:latin typeface="Arial"/>
                <a:ea typeface="Arial"/>
                <a:cs typeface="Arial"/>
                <a:sym typeface="Arial"/>
              </a:rPr>
              <a:t>Banquet</a:t>
            </a:r>
            <a:br>
              <a:rPr lang="en-US" sz="4800" dirty="0"/>
            </a:br>
            <a:r>
              <a:rPr lang="en-US" sz="4000" dirty="0"/>
              <a:t>Cristy Williams</a:t>
            </a:r>
            <a:endParaRPr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Our Mission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dirty="0"/>
              <a:t>Provide financial support for BHS Tennis program</a:t>
            </a:r>
            <a:endParaRPr lang="en-US" dirty="0"/>
          </a:p>
          <a:p>
            <a:pPr marL="635000" lvl="1" indent="0">
              <a:buNone/>
            </a:pPr>
            <a:r>
              <a:rPr lang="en-US" b="1" dirty="0"/>
              <a:t>(10 State Championships, 46 Region Championships)</a:t>
            </a:r>
            <a:endParaRPr b="1" dirty="0"/>
          </a:p>
          <a:p>
            <a:pPr lvl="1"/>
            <a:r>
              <a:rPr dirty="0"/>
              <a:t>Develop community outreach programs for the long</a:t>
            </a:r>
            <a:r>
              <a:rPr lang="en-US" dirty="0"/>
              <a:t>-</a:t>
            </a:r>
            <a:r>
              <a:rPr dirty="0"/>
              <a:t>term benefit of BHS Tennis</a:t>
            </a:r>
          </a:p>
          <a:p>
            <a:pPr lvl="1"/>
            <a:r>
              <a:rPr dirty="0"/>
              <a:t>Promote BHS Tennis and our student-athletes</a:t>
            </a:r>
          </a:p>
          <a:p>
            <a:pPr lvl="1"/>
            <a:r>
              <a:rPr dirty="0"/>
              <a:t>Provide operational support for coaches and administrator</a:t>
            </a:r>
            <a:r>
              <a:rPr lang="en-US" dirty="0"/>
              <a:t>s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Parent/Player </a:t>
            </a:r>
            <a:r>
              <a:rPr dirty="0"/>
              <a:t>Expectations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2846584" y="3244850"/>
            <a:ext cx="19848317" cy="9207500"/>
          </a:xfrm>
          <a:prstGeom prst="rect">
            <a:avLst/>
          </a:prstGeom>
        </p:spPr>
        <p:txBody>
          <a:bodyPr/>
          <a:lstStyle/>
          <a:p>
            <a:pPr marL="495300" indent="-495300" defTabSz="643889">
              <a:spcBef>
                <a:spcPts val="4600"/>
              </a:spcBef>
              <a:defRPr sz="4055"/>
            </a:pPr>
            <a:r>
              <a:rPr dirty="0"/>
              <a:t>Support of coaches, players and </a:t>
            </a:r>
            <a:r>
              <a:rPr lang="en-US" dirty="0"/>
              <a:t>parents</a:t>
            </a:r>
            <a:endParaRPr dirty="0"/>
          </a:p>
          <a:p>
            <a:pPr marL="495300" indent="-495300" defTabSz="643889">
              <a:spcBef>
                <a:spcPts val="4600"/>
              </a:spcBef>
              <a:defRPr sz="4055"/>
            </a:pPr>
            <a:r>
              <a:rPr dirty="0"/>
              <a:t>Understanding tennis at Brookwood is a team sport</a:t>
            </a:r>
          </a:p>
          <a:p>
            <a:pPr marL="495300" indent="-495300" defTabSz="643889">
              <a:spcBef>
                <a:spcPts val="4600"/>
              </a:spcBef>
              <a:defRPr sz="4055"/>
            </a:pPr>
            <a:r>
              <a:rPr dirty="0"/>
              <a:t>Time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Transportation to matches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Match support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Bronco Aces</a:t>
            </a:r>
          </a:p>
          <a:p>
            <a:pPr marL="990600" lvl="1" indent="-495300" defTabSz="643889">
              <a:spcBef>
                <a:spcPts val="4600"/>
              </a:spcBef>
              <a:defRPr sz="4055"/>
            </a:pPr>
            <a:r>
              <a:rPr dirty="0"/>
              <a:t>Program promotion</a:t>
            </a:r>
          </a:p>
          <a:p>
            <a:pPr marL="495300" indent="-495300" defTabSz="643889">
              <a:spcBef>
                <a:spcPts val="4600"/>
              </a:spcBef>
              <a:defRPr sz="4055"/>
            </a:pPr>
            <a:r>
              <a:rPr dirty="0"/>
              <a:t>Financial | program is funded through parents and sponsors (no ticket sales!)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Budget</a:t>
            </a:r>
            <a:r>
              <a:rPr>
                <a:latin typeface="Century Gothic"/>
                <a:ea typeface="Century Gothic"/>
                <a:cs typeface="Century Gothic"/>
                <a:sym typeface="Century Gothic"/>
              </a:rPr>
              <a:t> | </a:t>
            </a:r>
            <a:r>
              <a:t>Overview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/>
              <a:t>2022 Priorities</a:t>
            </a:r>
            <a:endParaRPr dirty="0"/>
          </a:p>
          <a:p>
            <a:pPr lvl="1"/>
            <a:r>
              <a:rPr lang="en-US" dirty="0"/>
              <a:t>Allow BHS Tennis players to represent our school and community with confidence </a:t>
            </a:r>
          </a:p>
          <a:p>
            <a:pPr lvl="1"/>
            <a:r>
              <a:rPr dirty="0"/>
              <a:t>Brookwood Racquet Club Bill Shields Scholarship</a:t>
            </a:r>
            <a:r>
              <a:rPr lang="en-US" dirty="0"/>
              <a:t> ($1000 per gender)</a:t>
            </a:r>
            <a:endParaRPr dirty="0"/>
          </a:p>
          <a:p>
            <a:pPr lvl="1"/>
            <a:r>
              <a:rPr lang="en-US" dirty="0"/>
              <a:t>Tournament opportunities</a:t>
            </a:r>
            <a:endParaRPr dirty="0"/>
          </a:p>
          <a:p>
            <a:pPr lvl="1"/>
            <a:r>
              <a:rPr lang="en-US" dirty="0"/>
              <a:t>Invest in current year operating budget</a:t>
            </a:r>
          </a:p>
          <a:p>
            <a:pPr lvl="1"/>
            <a:r>
              <a:rPr lang="en-US" dirty="0"/>
              <a:t>Carryover enough funds to prepare pre-season 2023</a:t>
            </a:r>
          </a:p>
          <a:p>
            <a:pPr lvl="1"/>
            <a:r>
              <a:rPr lang="en-US" dirty="0"/>
              <a:t>Pay JV Coaching Stipends</a:t>
            </a:r>
          </a:p>
          <a:p>
            <a:pPr lvl="1"/>
            <a:r>
              <a:rPr lang="en-US" dirty="0"/>
              <a:t>Fund Incentive Bonuses to coaches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"/>
          <p:cNvSpPr txBox="1">
            <a:spLocks noGrp="1"/>
          </p:cNvSpPr>
          <p:nvPr>
            <p:ph type="title"/>
          </p:nvPr>
        </p:nvSpPr>
        <p:spPr>
          <a:xfrm>
            <a:off x="2844799" y="1219200"/>
            <a:ext cx="19459500" cy="11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62334"/>
              </a:buClr>
              <a:buSzPts val="6400"/>
              <a:buFont typeface="Arial"/>
              <a:buNone/>
            </a:pPr>
            <a:r>
              <a:rPr lang="en-US"/>
              <a:t>Expectations – Financial</a:t>
            </a:r>
            <a:endParaRPr/>
          </a:p>
        </p:txBody>
      </p:sp>
      <p:graphicFrame>
        <p:nvGraphicFramePr>
          <p:cNvPr id="1050" name="Google Shape;1050;p6"/>
          <p:cNvGraphicFramePr/>
          <p:nvPr>
            <p:extLst>
              <p:ext uri="{D42A27DB-BD31-4B8C-83A1-F6EECF244321}">
                <p14:modId xmlns:p14="http://schemas.microsoft.com/office/powerpoint/2010/main" val="1050671983"/>
              </p:ext>
            </p:extLst>
          </p:nvPr>
        </p:nvGraphicFramePr>
        <p:xfrm>
          <a:off x="3657600" y="4161692"/>
          <a:ext cx="15848375" cy="7670840"/>
        </p:xfrm>
        <a:graphic>
          <a:graphicData uri="http://schemas.openxmlformats.org/drawingml/2006/table">
            <a:tbl>
              <a:tblPr firstRow="1" bandRow="1" bandCol="1">
                <a:noFill/>
                <a:tableStyleId>{84E4212E-9365-43D6-8D82-BE1D376D40A9}</a:tableStyleId>
              </a:tblPr>
              <a:tblGrid>
                <a:gridCol w="696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/>
                    </a:p>
                  </a:txBody>
                  <a:tcPr marL="182875" marR="182875" marT="91450" marB="91450"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Boys Varsity</a:t>
                      </a:r>
                      <a:endParaRPr/>
                    </a:p>
                  </a:txBody>
                  <a:tcPr marL="182875" marR="182875" marT="91450" marB="91450"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Boys JV</a:t>
                      </a:r>
                      <a:endParaRPr/>
                    </a:p>
                  </a:txBody>
                  <a:tcPr marL="182875" marR="182875" marT="91450" marB="91450"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Girls Varsity</a:t>
                      </a:r>
                      <a:endParaRPr/>
                    </a:p>
                  </a:txBody>
                  <a:tcPr marL="182875" marR="182875" marT="91450" marB="91450">
                    <a:solidFill>
                      <a:srgbClr val="ECC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Girls JV</a:t>
                      </a:r>
                      <a:endParaRPr/>
                    </a:p>
                  </a:txBody>
                  <a:tcPr marL="182875" marR="182875" marT="91450" marB="91450">
                    <a:solidFill>
                      <a:srgbClr val="ECC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Mandatory</a:t>
                      </a:r>
                      <a:endParaRPr sz="3200" b="1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marL="231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dirty="0"/>
                        <a:t>Player fee</a:t>
                      </a: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dirty="0"/>
                        <a:t>$390</a:t>
                      </a: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dirty="0"/>
                        <a:t>$325</a:t>
                      </a: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/>
                        <a:t>$390</a:t>
                      </a:r>
                      <a:endParaRPr sz="320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dirty="0"/>
                        <a:t>$325</a:t>
                      </a: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231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Sponsorships </a:t>
                      </a:r>
                      <a:r>
                        <a:rPr lang="en-US" sz="3200" b="1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(Due tonight)</a:t>
                      </a:r>
                      <a:endParaRPr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none"/>
                        <a:t>$100</a:t>
                      </a:r>
                      <a:endParaRPr sz="3200" u="none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none"/>
                        <a:t>$100</a:t>
                      </a:r>
                      <a:endParaRPr sz="3200" u="none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none"/>
                        <a:t>$100</a:t>
                      </a:r>
                      <a:endParaRPr sz="3200" u="none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none" dirty="0"/>
                        <a:t>$100</a:t>
                      </a:r>
                      <a:endParaRPr sz="3200" u="none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8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                              Subtotal: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$490</a:t>
                      </a:r>
                      <a:endParaRPr sz="3200" b="1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$425</a:t>
                      </a:r>
                      <a:endParaRPr sz="3200" b="1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/>
                        <a:t>$490</a:t>
                      </a:r>
                      <a:endParaRPr sz="3200" b="1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$425</a:t>
                      </a:r>
                      <a:endParaRPr sz="3200" b="1" dirty="0">
                        <a:solidFill>
                          <a:schemeClr val="dk1"/>
                        </a:solidFill>
                      </a:endParaRPr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Expected</a:t>
                      </a:r>
                      <a:endParaRPr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marL="231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Spirit Wear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000" dirty="0"/>
                        <a:t>$100</a:t>
                      </a:r>
                      <a:endParaRPr sz="3000" dirty="0"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sng" dirty="0">
                          <a:solidFill>
                            <a:schemeClr val="dk1"/>
                          </a:solidFill>
                        </a:rPr>
                        <a:t>n/a</a:t>
                      </a:r>
                      <a:endParaRPr dirty="0"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000" dirty="0"/>
                        <a:t>     $100</a:t>
                      </a:r>
                      <a:endParaRPr sz="3000" dirty="0"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u="sng" dirty="0">
                          <a:solidFill>
                            <a:schemeClr val="dk1"/>
                          </a:solidFill>
                        </a:rPr>
                        <a:t>n/a</a:t>
                      </a:r>
                      <a:endParaRPr dirty="0"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722458645"/>
                  </a:ext>
                </a:extLst>
              </a:tr>
              <a:tr h="741675">
                <a:tc>
                  <a:txBody>
                    <a:bodyPr/>
                    <a:lstStyle/>
                    <a:p>
                      <a:pPr marL="231775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                       Grand Total:</a:t>
                      </a:r>
                      <a:endParaRPr lang="en-US" sz="3200" b="1" dirty="0">
                        <a:solidFill>
                          <a:schemeClr val="dk1"/>
                        </a:solidFill>
                      </a:endParaRPr>
                    </a:p>
                    <a:p>
                      <a:pPr marL="231775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Due by February 4, 2022 </a:t>
                      </a:r>
                    </a:p>
                    <a:p>
                      <a:pPr marL="2317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$590</a:t>
                      </a:r>
                      <a:endParaRPr lang="en-US" sz="32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000" dirty="0"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$425</a:t>
                      </a:r>
                      <a:endParaRPr lang="en-US" sz="32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$590</a:t>
                      </a:r>
                      <a:endParaRPr lang="en-US" sz="32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sz="3000" dirty="0"/>
                    </a:p>
                  </a:txBody>
                  <a:tcPr marL="182875" marR="182875" marT="91450" marB="91450"/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en-US" sz="3200" b="1" dirty="0"/>
                        <a:t>$425</a:t>
                      </a:r>
                      <a:endParaRPr lang="en-US" sz="3200" b="1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 dirty="0"/>
                    </a:p>
                  </a:txBody>
                  <a:tcPr marL="182875" marR="182875" marT="91450" marB="91450"/>
                </a:tc>
                <a:extLst>
                  <a:ext uri="{0D108BD9-81ED-4DB2-BD59-A6C34878D82A}">
                    <a16:rowId xmlns:a16="http://schemas.microsoft.com/office/drawing/2014/main" val="1414204677"/>
                  </a:ext>
                </a:extLst>
              </a:tr>
            </a:tbl>
          </a:graphicData>
        </a:graphic>
      </p:graphicFrame>
      <p:sp>
        <p:nvSpPr>
          <p:cNvPr id="1051" name="Google Shape;1051;p6"/>
          <p:cNvSpPr txBox="1">
            <a:spLocks noGrp="1"/>
          </p:cNvSpPr>
          <p:nvPr>
            <p:ph type="ftr" idx="11"/>
          </p:nvPr>
        </p:nvSpPr>
        <p:spPr>
          <a:xfrm>
            <a:off x="8331200" y="12985751"/>
            <a:ext cx="77217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r>
              <a:rPr lang="en-US" dirty="0">
                <a:solidFill>
                  <a:srgbClr val="888888"/>
                </a:solidFill>
              </a:rPr>
              <a:t>© 2021,BHS Racquet Club</a:t>
            </a:r>
            <a:endParaRPr dirty="0"/>
          </a:p>
        </p:txBody>
      </p:sp>
      <p:sp>
        <p:nvSpPr>
          <p:cNvPr id="1052" name="Google Shape;1052;p6"/>
          <p:cNvSpPr txBox="1">
            <a:spLocks noGrp="1"/>
          </p:cNvSpPr>
          <p:nvPr>
            <p:ph type="sldNum" idx="12"/>
          </p:nvPr>
        </p:nvSpPr>
        <p:spPr>
          <a:xfrm>
            <a:off x="18694400" y="12985751"/>
            <a:ext cx="5689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9</a:t>
            </a:fld>
            <a:endParaRPr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48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000000"/>
      </a:dk2>
      <a:lt2>
        <a:srgbClr val="B6B7BA"/>
      </a:lt2>
      <a:accent1>
        <a:srgbClr val="5FC1C5"/>
      </a:accent1>
      <a:accent2>
        <a:srgbClr val="96D045"/>
      </a:accent2>
      <a:accent3>
        <a:srgbClr val="103867"/>
      </a:accent3>
      <a:accent4>
        <a:srgbClr val="000000"/>
      </a:accent4>
      <a:accent5>
        <a:srgbClr val="FFB300"/>
      </a:accent5>
      <a:accent6>
        <a:srgbClr val="EE3424"/>
      </a:accent6>
      <a:hlink>
        <a:srgbClr val="96D045"/>
      </a:hlink>
      <a:folHlink>
        <a:srgbClr val="B6B7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1092</Words>
  <Application>Microsoft Macintosh PowerPoint</Application>
  <PresentationFormat>Custom</PresentationFormat>
  <Paragraphs>242</Paragraphs>
  <Slides>33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Academic M54</vt:lpstr>
      <vt:lpstr>Arial</vt:lpstr>
      <vt:lpstr>Calibri</vt:lpstr>
      <vt:lpstr>Century Gothic</vt:lpstr>
      <vt:lpstr>Gill Sans</vt:lpstr>
      <vt:lpstr>Helvetica Light</vt:lpstr>
      <vt:lpstr>Helvetica Neue</vt:lpstr>
      <vt:lpstr>Helvetica Neue Light</vt:lpstr>
      <vt:lpstr>White</vt:lpstr>
      <vt:lpstr>Office Theme</vt:lpstr>
      <vt:lpstr>Document</vt:lpstr>
      <vt:lpstr>PowerPoint Presentation</vt:lpstr>
      <vt:lpstr>2022 BHS Tennis Kickoff Meeting</vt:lpstr>
      <vt:lpstr>Agenda</vt:lpstr>
      <vt:lpstr>2022 Board</vt:lpstr>
      <vt:lpstr>2022 Board Leaders</vt:lpstr>
      <vt:lpstr>Our Mission</vt:lpstr>
      <vt:lpstr>Parent/Player Expectations</vt:lpstr>
      <vt:lpstr>Budget | Overview</vt:lpstr>
      <vt:lpstr>Expectations – Financial</vt:lpstr>
      <vt:lpstr>Budget | Additional Expenses</vt:lpstr>
      <vt:lpstr>Sponsorships</vt:lpstr>
      <vt:lpstr>Family Sponsorship</vt:lpstr>
      <vt:lpstr>Individual  Fundraising Opportunity</vt:lpstr>
      <vt:lpstr>Operating Budget Fundraiser (Bronco Aces)     </vt:lpstr>
      <vt:lpstr>Spirit Wear</vt:lpstr>
      <vt:lpstr>Coach McLane and Coach McElroy</vt:lpstr>
      <vt:lpstr>2022 Coaching Staff</vt:lpstr>
      <vt:lpstr>Team Introductions</vt:lpstr>
      <vt:lpstr>2022 Brookwood Boys Junior Varsity</vt:lpstr>
      <vt:lpstr>2022 Brookwood Girls Junior Varsity</vt:lpstr>
      <vt:lpstr>2022 Brookwood Boys Varsity</vt:lpstr>
      <vt:lpstr>2022 Brookwood Girls Varsity</vt:lpstr>
      <vt:lpstr>2022 Home Courts</vt:lpstr>
      <vt:lpstr>2022 Tournament</vt:lpstr>
      <vt:lpstr>Closing</vt:lpstr>
      <vt:lpstr>Items to be completed online</vt:lpstr>
      <vt:lpstr>2022 Team Parent</vt:lpstr>
      <vt:lpstr>Support Needed</vt:lpstr>
      <vt:lpstr>Thank you!</vt:lpstr>
      <vt:lpstr>Forms - Releases</vt:lpstr>
      <vt:lpstr>New Player Breakout</vt:lpstr>
      <vt:lpstr>Key Dates</vt:lpstr>
      <vt:lpstr>Budget |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BHS Tennis Kickoff Meeting</dc:title>
  <dc:creator>System Owner</dc:creator>
  <cp:lastModifiedBy>Microsoft Office User</cp:lastModifiedBy>
  <cp:revision>75</cp:revision>
  <cp:lastPrinted>2021-01-27T17:04:14Z</cp:lastPrinted>
  <dcterms:modified xsi:type="dcterms:W3CDTF">2022-01-17T22:08:47Z</dcterms:modified>
</cp:coreProperties>
</file>